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9"/>
  </p:notesMasterIdLst>
  <p:sldIdLst>
    <p:sldId id="541" r:id="rId2"/>
    <p:sldId id="602" r:id="rId3"/>
    <p:sldId id="256" r:id="rId4"/>
    <p:sldId id="613" r:id="rId5"/>
    <p:sldId id="615" r:id="rId6"/>
    <p:sldId id="616" r:id="rId7"/>
    <p:sldId id="617" r:id="rId8"/>
    <p:sldId id="618" r:id="rId9"/>
    <p:sldId id="621" r:id="rId10"/>
    <p:sldId id="607" r:id="rId11"/>
    <p:sldId id="608" r:id="rId12"/>
    <p:sldId id="620" r:id="rId13"/>
    <p:sldId id="609" r:id="rId14"/>
    <p:sldId id="612" r:id="rId15"/>
    <p:sldId id="610" r:id="rId16"/>
    <p:sldId id="564" r:id="rId17"/>
    <p:sldId id="619"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2F2F2"/>
    <a:srgbClr val="0277B7"/>
    <a:srgbClr val="D20013"/>
    <a:srgbClr val="EC8C45"/>
    <a:srgbClr val="F3C147"/>
    <a:srgbClr val="227DD3"/>
    <a:srgbClr val="67A857"/>
    <a:srgbClr val="C99394"/>
    <a:srgbClr val="A151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6" autoAdjust="0"/>
    <p:restoredTop sz="96221" autoAdjust="0"/>
  </p:normalViewPr>
  <p:slideViewPr>
    <p:cSldViewPr>
      <p:cViewPr varScale="1">
        <p:scale>
          <a:sx n="82" d="100"/>
          <a:sy n="82" d="100"/>
        </p:scale>
        <p:origin x="643" y="91"/>
      </p:cViewPr>
      <p:guideLst>
        <p:guide orient="horz" pos="2160"/>
        <p:guide pos="3839"/>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2665542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9239" lvl="1" defTabSz="1218479">
              <a:lnSpc>
                <a:spcPct val="107000"/>
              </a:lnSpc>
              <a:spcBef>
                <a:spcPct val="20000"/>
              </a:spcBef>
              <a:spcAft>
                <a:spcPts val="600"/>
              </a:spcAft>
            </a:pPr>
            <a:r>
              <a:rPr lang="en-US" sz="1600" dirty="0">
                <a:latin typeface="Segoe UI Light" panose="020B0502040204020203" pitchFamily="34" charset="0"/>
                <a:cs typeface="Segoe UI Light" panose="020B0502040204020203" pitchFamily="34" charset="0"/>
              </a:rPr>
              <a:t>This solution cannot be adversarial to the doctors or healthcare professionals but complementary. It can be aid for a second opinion and enhanced Hypothesis the humans may have to consider. The advantages of our solution are:</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Reduced Time to eventual diagnosis (fast elimination of contradicting factors)</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Reduced Diagnosis errors</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Explainable AI that precisely lays out the path of diagnosis pathway.</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Exhaustive search that considers even rare diseases.</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Reduced cost of Diagnosis  </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knowledge available to a general physician instead of a specialist, who's bandwidth is limited. This saves valuable specialist time!</a:t>
            </a:r>
            <a:endParaRPr lang="en-IN" sz="1600" dirty="0">
              <a:latin typeface="Segoe UI Light" panose="020B0502040204020203" pitchFamily="34" charset="0"/>
              <a:cs typeface="Segoe UI Light" panose="020B0502040204020203" pitchFamily="34" charset="0"/>
            </a:endParaRP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1221864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latin typeface="Segoe UI Light" panose="020B0502040204020203" pitchFamily="34" charset="0"/>
                <a:cs typeface="Segoe UI Light" panose="020B0502040204020203" pitchFamily="34" charset="0"/>
              </a:rPr>
              <a:t>A medical condition (a disease or disorder) denotes a state of health that generally requires treatment for the patient. Medical conditions can be self-diagnosed based on symptoms, but they are more often diagnosed by a doctor or other professional. </a:t>
            </a:r>
          </a:p>
          <a:p>
            <a:r>
              <a:rPr lang="en-US" sz="1600" dirty="0">
                <a:latin typeface="Segoe UI Light" panose="020B0502040204020203" pitchFamily="34" charset="0"/>
                <a:cs typeface="Segoe UI Light" panose="020B0502040204020203" pitchFamily="34" charset="0"/>
              </a:rPr>
              <a:t>Medical professionals generally diagnose a disease, condition, or disorder through one or more of the following methods: </a:t>
            </a:r>
          </a:p>
          <a:p>
            <a:pPr marL="342900" indent="-342900">
              <a:buAutoNum type="alphaLcParenR"/>
            </a:pPr>
            <a:r>
              <a:rPr lang="en-US" sz="1600" dirty="0">
                <a:latin typeface="Segoe UI Light" panose="020B0502040204020203" pitchFamily="34" charset="0"/>
                <a:cs typeface="Segoe UI Light" panose="020B0502040204020203" pitchFamily="34" charset="0"/>
              </a:rPr>
              <a:t>Physical examination</a:t>
            </a:r>
          </a:p>
          <a:p>
            <a:pPr marL="342900" indent="-342900">
              <a:buAutoNum type="alphaLcParenR"/>
            </a:pPr>
            <a:r>
              <a:rPr lang="en-US" sz="1600" dirty="0">
                <a:latin typeface="Segoe UI Light" panose="020B0502040204020203" pitchFamily="34" charset="0"/>
                <a:cs typeface="Segoe UI Light" panose="020B0502040204020203" pitchFamily="34" charset="0"/>
              </a:rPr>
              <a:t>Lab tests (such as a blood, urine, stools tests)</a:t>
            </a:r>
          </a:p>
          <a:p>
            <a:pPr marL="342900" indent="-342900">
              <a:buAutoNum type="alphaLcParenR"/>
            </a:pPr>
            <a:r>
              <a:rPr lang="en-US" sz="1600" dirty="0">
                <a:latin typeface="Segoe UI Light" panose="020B0502040204020203" pitchFamily="34" charset="0"/>
                <a:cs typeface="Segoe UI Light" panose="020B0502040204020203" pitchFamily="34" charset="0"/>
              </a:rPr>
              <a:t>A psychological evaluation</a:t>
            </a:r>
          </a:p>
          <a:p>
            <a:pPr>
              <a:spcBef>
                <a:spcPts val="600"/>
              </a:spcBef>
              <a:spcAft>
                <a:spcPts val="600"/>
              </a:spcAft>
            </a:pPr>
            <a:r>
              <a:rPr lang="en-US" sz="1600" dirty="0">
                <a:latin typeface="Segoe UI Light" panose="020B0502040204020203" pitchFamily="34" charset="0"/>
                <a:cs typeface="Segoe UI Light" panose="020B0502040204020203" pitchFamily="34" charset="0"/>
              </a:rPr>
              <a:t>Some common diagnostic tests are mammography (an X-ray to determine breast cancer), echocardiography (ultrasound waves to check the heart), colonoscopy ( to  examine the colon), and magnetic resonance imaging (MRI; medical imaging that produces images of internal organs) and many others. Our focus in the solution will leave-out CV related test results to other specialized startups in this area (partnership potential) </a:t>
            </a:r>
          </a:p>
          <a:p>
            <a:endParaRPr lang="en-IN"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latin typeface="Segoe UI Light" panose="020B0502040204020203" pitchFamily="34" charset="0"/>
                <a:cs typeface="Segoe UI Light" panose="020B0502040204020203" pitchFamily="34" charset="0"/>
              </a:rPr>
              <a:t>Once a disease has been diagnosed, a medical professional or team of professionals in the healthcare system will determine how to treat it. In some cases, the treatment will cure the condition and symptoms. If the disease cannot be cured, the treatment plan will determine how to manage the disease in order to minimize its effects on the patient and the symptoms present. </a:t>
            </a:r>
            <a:r>
              <a:rPr lang="en-US" sz="1600">
                <a:latin typeface="Segoe UI Light" panose="020B0502040204020203" pitchFamily="34" charset="0"/>
                <a:cs typeface="Segoe UI Light" panose="020B0502040204020203" pitchFamily="34" charset="0"/>
              </a:rPr>
              <a:t>Treatment may include prescription drugs (medicine), surgery, or other options.</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3746442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9239" lvl="1" defTabSz="1218479">
              <a:lnSpc>
                <a:spcPct val="107000"/>
              </a:lnSpc>
              <a:spcBef>
                <a:spcPct val="20000"/>
              </a:spcBef>
              <a:spcAft>
                <a:spcPts val="600"/>
              </a:spcAft>
            </a:pPr>
            <a:r>
              <a:rPr lang="en-US" sz="1600" dirty="0">
                <a:latin typeface="Segoe UI Light" panose="020B0502040204020203" pitchFamily="34" charset="0"/>
                <a:cs typeface="Segoe UI Light" panose="020B0502040204020203" pitchFamily="34" charset="0"/>
              </a:rPr>
              <a:t>This solution cannot be adversarial to the doctors or healthcare professionals but complementary. It can be aid for a second opinion and enhanced Hypothesis the humans may have to consider. The advantages of our solution are:</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Reduced Time to eventual diagnosis (fast elimination of contradicting factors)</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Reduced Diagnosis errors</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Explainable AI that precisely lays out the path of diagnosis pathway.</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Exhaustive search that considers even rare diseases.</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Reduced cost of Diagnosis  </a:t>
            </a:r>
            <a:endParaRPr lang="en-IN" sz="1600" dirty="0">
              <a:latin typeface="Segoe UI Light" panose="020B0502040204020203" pitchFamily="34" charset="0"/>
              <a:cs typeface="Segoe UI Light" panose="020B0502040204020203" pitchFamily="34" charset="0"/>
            </a:endParaRPr>
          </a:p>
          <a:p>
            <a:pPr marL="990014" lvl="1" indent="-380775" defTabSz="1218479">
              <a:lnSpc>
                <a:spcPct val="107000"/>
              </a:lnSpc>
              <a:spcBef>
                <a:spcPct val="20000"/>
              </a:spcBef>
              <a:spcAft>
                <a:spcPts val="600"/>
              </a:spcAft>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knowledge available to a general physician instead of a specialist, who's bandwidth is limited. This saves valuable specialist time!</a:t>
            </a:r>
            <a:endParaRPr lang="en-IN" sz="1600" dirty="0">
              <a:latin typeface="Segoe UI Light" panose="020B0502040204020203" pitchFamily="34" charset="0"/>
              <a:cs typeface="Segoe UI Light" panose="020B0502040204020203" pitchFamily="34" charset="0"/>
            </a:endParaRP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193605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1E2A26"/>
                </a:solidFill>
                <a:latin typeface="Times New Roman" panose="02020603050405020304" pitchFamily="18" charset="0"/>
              </a:rPr>
              <a:t>Modern drug design is the inventive process of finding new medications based on the knowledge of a biological target. It involves the design of molecules that are complementary in shape and charge to the</a:t>
            </a:r>
          </a:p>
          <a:p>
            <a:pPr algn="l"/>
            <a:r>
              <a:rPr lang="en-US" sz="1800" b="0" i="0" u="none" strike="noStrike" baseline="0" dirty="0">
                <a:solidFill>
                  <a:srgbClr val="1E2A26"/>
                </a:solidFill>
                <a:latin typeface="Times New Roman" panose="02020603050405020304" pitchFamily="18" charset="0"/>
              </a:rPr>
              <a:t>biomolecular target with which they interact and therefore will bind to it.</a:t>
            </a:r>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120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1E2A26"/>
                </a:solidFill>
                <a:latin typeface="Times New Roman" panose="02020603050405020304" pitchFamily="18" charset="0"/>
              </a:rPr>
              <a:t>Modern drug design is the inventive process of finding new medications based on the knowledge of a biological target. It involves the design of molecules that are complementary in shape and charge to the</a:t>
            </a:r>
          </a:p>
          <a:p>
            <a:pPr algn="l"/>
            <a:r>
              <a:rPr lang="en-US" sz="1800" b="0" i="0" u="none" strike="noStrike" baseline="0" dirty="0">
                <a:solidFill>
                  <a:srgbClr val="1E2A26"/>
                </a:solidFill>
                <a:latin typeface="Times New Roman" panose="02020603050405020304" pitchFamily="18" charset="0"/>
              </a:rPr>
              <a:t>biomolecular target with which they interact and therefore will bind to it.</a:t>
            </a:r>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623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9559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1E2A26"/>
                </a:solidFill>
                <a:latin typeface="Times New Roman" panose="02020603050405020304" pitchFamily="18" charset="0"/>
              </a:rPr>
              <a:t>Modern drug design is the inventive process of finding new medications based on the knowledge of a biological target. It involves the design of molecules that are complementary in shape and charge to the</a:t>
            </a:r>
          </a:p>
          <a:p>
            <a:pPr algn="l"/>
            <a:r>
              <a:rPr lang="en-US" sz="1800" b="0" i="0" u="none" strike="noStrike" baseline="0" dirty="0">
                <a:solidFill>
                  <a:srgbClr val="1E2A26"/>
                </a:solidFill>
                <a:latin typeface="Times New Roman" panose="02020603050405020304" pitchFamily="18" charset="0"/>
              </a:rPr>
              <a:t>biomolecular target with which they interact and therefore will bind to it.</a:t>
            </a:r>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1765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B873459-7010-42A0-8752-B29CA5634002}"/>
              </a:ext>
            </a:extLst>
          </p:cNvPr>
          <p:cNvSpPr>
            <a:spLocks noGrp="1"/>
          </p:cNvSpPr>
          <p:nvPr>
            <p:ph type="title"/>
          </p:nvPr>
        </p:nvSpPr>
        <p:spPr>
          <a:xfrm>
            <a:off x="667385" y="274641"/>
            <a:ext cx="11521440" cy="731520"/>
          </a:xfrm>
          <a:prstGeom prst="rect">
            <a:avLst/>
          </a:prstGeom>
        </p:spPr>
        <p:txBody>
          <a:bodyPr vert="horz" lIns="91436" tIns="45718" rIns="91436" bIns="45718" rtlCol="0" anchor="ctr">
            <a:normAutofit/>
          </a:bodyPr>
          <a:lstStyle/>
          <a:p>
            <a:r>
              <a:rPr lang="en-US" dirty="0"/>
              <a:t>Click to edit Master title style</a:t>
            </a:r>
          </a:p>
        </p:txBody>
      </p:sp>
      <p:sp>
        <p:nvSpPr>
          <p:cNvPr id="5" name="Date Placeholder 3">
            <a:extLst>
              <a:ext uri="{FF2B5EF4-FFF2-40B4-BE49-F238E27FC236}">
                <a16:creationId xmlns:a16="http://schemas.microsoft.com/office/drawing/2014/main" id="{27C98EF3-55F6-48FC-825A-26E060F08C2A}"/>
              </a:ext>
            </a:extLst>
          </p:cNvPr>
          <p:cNvSpPr>
            <a:spLocks noGrp="1"/>
          </p:cNvSpPr>
          <p:nvPr>
            <p:ph type="dt" sz="half" idx="2"/>
          </p:nvPr>
        </p:nvSpPr>
        <p:spPr>
          <a:xfrm>
            <a:off x="0" y="6629400"/>
            <a:ext cx="2377440" cy="228600"/>
          </a:xfrm>
          <a:prstGeom prst="rect">
            <a:avLst/>
          </a:prstGeom>
        </p:spPr>
        <p:txBody>
          <a:bodyPr vert="horz" lIns="91436" tIns="45718" rIns="91436" bIns="45718" rtlCol="0" anchor="ctr"/>
          <a:lstStyle>
            <a:lvl1pPr algn="l">
              <a:defRPr sz="800">
                <a:solidFill>
                  <a:schemeClr val="tx1"/>
                </a:solidFill>
                <a:latin typeface="Arial Nova Cond Light" panose="020B0306020202020204" pitchFamily="34" charset="0"/>
                <a:cs typeface="Segoe UI" panose="020B0502040204020203" pitchFamily="34" charset="0"/>
              </a:defRPr>
            </a:lvl1pPr>
          </a:lstStyle>
          <a:p>
            <a:pPr defTabSz="1218529"/>
            <a:r>
              <a:rPr lang="en-US"/>
              <a:t>Copyright. All right belong to ZettaMine Labs (2020)</a:t>
            </a:r>
            <a:endParaRPr lang="en-US" dirty="0"/>
          </a:p>
        </p:txBody>
      </p:sp>
    </p:spTree>
    <p:extLst>
      <p:ext uri="{BB962C8B-B14F-4D97-AF65-F5344CB8AC3E}">
        <p14:creationId xmlns:p14="http://schemas.microsoft.com/office/powerpoint/2010/main" val="727544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34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9E4A-6DC6-48C9-ABD0-B5AEDAB5F638}"/>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IN"/>
          </a:p>
        </p:txBody>
      </p:sp>
      <p:sp>
        <p:nvSpPr>
          <p:cNvPr id="3" name="Subtitle 2">
            <a:extLst>
              <a:ext uri="{FF2B5EF4-FFF2-40B4-BE49-F238E27FC236}">
                <a16:creationId xmlns:a16="http://schemas.microsoft.com/office/drawing/2014/main" id="{6E7239C1-3AC0-4A28-9346-C422AF3B88D0}"/>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A74A2-24E4-42F9-85D7-3BDFE75C934E}"/>
              </a:ext>
            </a:extLst>
          </p:cNvPr>
          <p:cNvSpPr>
            <a:spLocks noGrp="1"/>
          </p:cNvSpPr>
          <p:nvPr>
            <p:ph type="dt" sz="half" idx="10"/>
          </p:nvPr>
        </p:nvSpPr>
        <p:spPr/>
        <p:txBody>
          <a:bodyPr/>
          <a:lstStyle/>
          <a:p>
            <a:fld id="{43BCD6AE-A94E-4CD1-AC35-01ADDE36D3E2}" type="datetimeFigureOut">
              <a:rPr lang="en-IN" smtClean="0"/>
              <a:t>20-05-2021</a:t>
            </a:fld>
            <a:endParaRPr lang="en-IN"/>
          </a:p>
        </p:txBody>
      </p:sp>
      <p:sp>
        <p:nvSpPr>
          <p:cNvPr id="5" name="Footer Placeholder 4">
            <a:extLst>
              <a:ext uri="{FF2B5EF4-FFF2-40B4-BE49-F238E27FC236}">
                <a16:creationId xmlns:a16="http://schemas.microsoft.com/office/drawing/2014/main" id="{F647E7C2-2E24-4E40-890F-87D1DDD2DA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0FF362-FC0D-4466-A309-B2B8BAAC4865}"/>
              </a:ext>
            </a:extLst>
          </p:cNvPr>
          <p:cNvSpPr>
            <a:spLocks noGrp="1"/>
          </p:cNvSpPr>
          <p:nvPr>
            <p:ph type="sldNum" sz="quarter" idx="12"/>
          </p:nvPr>
        </p:nvSpPr>
        <p:spPr/>
        <p:txBody>
          <a:bodyPr/>
          <a:lstStyle/>
          <a:p>
            <a:fld id="{852D7EF1-730E-444A-9892-8CD6938F7F4D}" type="slidenum">
              <a:rPr lang="en-IN" smtClean="0"/>
              <a:t>‹#›</a:t>
            </a:fld>
            <a:endParaRPr lang="en-IN"/>
          </a:p>
        </p:txBody>
      </p:sp>
    </p:spTree>
    <p:extLst>
      <p:ext uri="{BB962C8B-B14F-4D97-AF65-F5344CB8AC3E}">
        <p14:creationId xmlns:p14="http://schemas.microsoft.com/office/powerpoint/2010/main" val="13686424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7385" y="465232"/>
            <a:ext cx="11521440" cy="731520"/>
          </a:xfrm>
          <a:prstGeom prst="rect">
            <a:avLst/>
          </a:prstGeom>
        </p:spPr>
        <p:txBody>
          <a:bodyPr vert="horz" lIns="91436" tIns="45718" rIns="91436" bIns="45718" rtlCol="0" anchor="ctr">
            <a:normAutofit/>
          </a:bodyPr>
          <a:lstStyle/>
          <a:p>
            <a:r>
              <a:rPr lang="en-US" dirty="0"/>
              <a:t>Click to edit Master title style</a:t>
            </a:r>
          </a:p>
        </p:txBody>
      </p:sp>
      <p:sp>
        <p:nvSpPr>
          <p:cNvPr id="12" name="Date Placeholder 3">
            <a:extLst>
              <a:ext uri="{FF2B5EF4-FFF2-40B4-BE49-F238E27FC236}">
                <a16:creationId xmlns:a16="http://schemas.microsoft.com/office/drawing/2014/main" id="{E2AE7EC4-63EF-4E42-9B4C-FF1636B36BDF}"/>
              </a:ext>
            </a:extLst>
          </p:cNvPr>
          <p:cNvSpPr>
            <a:spLocks noGrp="1"/>
          </p:cNvSpPr>
          <p:nvPr>
            <p:ph type="dt" sz="half" idx="2"/>
          </p:nvPr>
        </p:nvSpPr>
        <p:spPr>
          <a:xfrm>
            <a:off x="0" y="6629400"/>
            <a:ext cx="2377440" cy="228600"/>
          </a:xfrm>
          <a:prstGeom prst="rect">
            <a:avLst/>
          </a:prstGeom>
        </p:spPr>
        <p:txBody>
          <a:bodyPr vert="horz" lIns="91436" tIns="45718" rIns="91436" bIns="45718" rtlCol="0" anchor="ctr"/>
          <a:lstStyle>
            <a:lvl1pPr algn="l">
              <a:defRPr sz="800">
                <a:solidFill>
                  <a:schemeClr val="tx1"/>
                </a:solidFill>
                <a:latin typeface="Arial Nova Cond Light" panose="020B0306020202020204" pitchFamily="34" charset="0"/>
                <a:cs typeface="Segoe UI" panose="020B0502040204020203" pitchFamily="34" charset="0"/>
              </a:defRPr>
            </a:lvl1pPr>
          </a:lstStyle>
          <a:p>
            <a:pPr defTabSz="1218529"/>
            <a:r>
              <a:rPr lang="en-US"/>
              <a:t>Copyright. All right belong to ZettaMine Labs (2020)</a:t>
            </a:r>
            <a:endParaRPr lang="en-US" dirty="0"/>
          </a:p>
        </p:txBody>
      </p:sp>
      <p:sp>
        <p:nvSpPr>
          <p:cNvPr id="6" name="Slide Number Placeholder 5">
            <a:extLst>
              <a:ext uri="{FF2B5EF4-FFF2-40B4-BE49-F238E27FC236}">
                <a16:creationId xmlns:a16="http://schemas.microsoft.com/office/drawing/2014/main" id="{EB04987B-8746-4766-BC06-79EE1CDCC9F1}"/>
              </a:ext>
            </a:extLst>
          </p:cNvPr>
          <p:cNvSpPr txBox="1">
            <a:spLocks/>
          </p:cNvSpPr>
          <p:nvPr userDrawn="1"/>
        </p:nvSpPr>
        <p:spPr>
          <a:xfrm>
            <a:off x="11782999" y="6669360"/>
            <a:ext cx="405781" cy="181991"/>
          </a:xfrm>
          <a:prstGeom prst="rect">
            <a:avLst/>
          </a:prstGeom>
        </p:spPr>
        <p:txBody>
          <a:bodyPr vert="horz" lIns="91436" tIns="45718" rIns="91436" bIns="45718" rtlCol="0" anchor="ctr"/>
          <a:lstStyle>
            <a:defPPr>
              <a:defRPr lang="en-US"/>
            </a:defPPr>
            <a:lvl1pPr marL="0" algn="r" defTabSz="1218987" rtl="0" eaLnBrk="1" latinLnBrk="0" hangingPunct="1">
              <a:defRPr sz="1100" kern="1200">
                <a:solidFill>
                  <a:schemeClr val="tx1"/>
                </a:solidFill>
                <a:latin typeface="Segoe UI Semibold" panose="020B0702040204020203" pitchFamily="34" charset="0"/>
                <a:ea typeface="+mn-ea"/>
                <a:cs typeface="Segoe UI Semibold" panose="020B0702040204020203"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1218529"/>
            <a:fld id="{5939B1FA-81F2-4940-9AF3-5EAFB5D6669B}" type="slidenum">
              <a:rPr lang="en-US" sz="800" smtClean="0"/>
              <a:pPr defTabSz="1218529"/>
              <a:t>‹#›</a:t>
            </a:fld>
            <a:endParaRPr lang="en-US" dirty="0"/>
          </a:p>
        </p:txBody>
      </p:sp>
    </p:spTree>
    <p:extLst>
      <p:ext uri="{BB962C8B-B14F-4D97-AF65-F5344CB8AC3E}">
        <p14:creationId xmlns:p14="http://schemas.microsoft.com/office/powerpoint/2010/main" val="1971763965"/>
      </p:ext>
    </p:extLst>
  </p:cSld>
  <p:clrMap bg1="lt1" tx1="dk1" bg2="lt2" tx2="dk2" accent1="accent1" accent2="accent2" accent3="accent3" accent4="accent4" accent5="accent5" accent6="accent6" hlink="hlink" folHlink="folHlink"/>
  <p:sldLayoutIdLst>
    <p:sldLayoutId id="2147483670" r:id="rId1"/>
    <p:sldLayoutId id="2147483684" r:id="rId2"/>
    <p:sldLayoutId id="2147483685" r:id="rId3"/>
  </p:sldLayoutIdLst>
  <p:hf hdr="0" ftr="0" dt="0"/>
  <p:txStyles>
    <p:titleStyle>
      <a:lvl1pPr algn="l" defTabSz="1218479" rtl="0" eaLnBrk="1" latinLnBrk="0" hangingPunct="1">
        <a:spcBef>
          <a:spcPct val="0"/>
        </a:spcBef>
        <a:buNone/>
        <a:defRPr sz="31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p:titleStyle>
    <p:bodyStyle>
      <a:lvl1pPr marL="456930" indent="-456930" algn="l" defTabSz="1218479" rtl="0" eaLnBrk="1" latinLnBrk="0" hangingPunct="1">
        <a:spcBef>
          <a:spcPct val="20000"/>
        </a:spcBef>
        <a:buFont typeface="Arial" pitchFamily="34" charset="0"/>
        <a:buChar char="•"/>
        <a:defRPr sz="3598" kern="1200">
          <a:solidFill>
            <a:schemeClr val="tx1"/>
          </a:solidFill>
          <a:latin typeface="+mj-lt"/>
          <a:ea typeface="+mn-ea"/>
          <a:cs typeface="+mn-cs"/>
        </a:defRPr>
      </a:lvl1pPr>
      <a:lvl2pPr marL="990014" indent="-380775" algn="l" defTabSz="1218479" rtl="0" eaLnBrk="1" latinLnBrk="0" hangingPunct="1">
        <a:spcBef>
          <a:spcPct val="20000"/>
        </a:spcBef>
        <a:buFont typeface="Arial" pitchFamily="34" charset="0"/>
        <a:buChar char="–"/>
        <a:defRPr sz="3198" kern="1200">
          <a:solidFill>
            <a:schemeClr val="tx1"/>
          </a:solidFill>
          <a:latin typeface="+mj-lt"/>
          <a:ea typeface="+mn-ea"/>
          <a:cs typeface="+mn-cs"/>
        </a:defRPr>
      </a:lvl2pPr>
      <a:lvl3pPr marL="1523098" indent="-304621" algn="l" defTabSz="1218479" rtl="0" eaLnBrk="1" latinLnBrk="0" hangingPunct="1">
        <a:spcBef>
          <a:spcPct val="20000"/>
        </a:spcBef>
        <a:buFont typeface="Arial" pitchFamily="34" charset="0"/>
        <a:buChar char="•"/>
        <a:defRPr sz="2398" kern="1200">
          <a:solidFill>
            <a:schemeClr val="tx1"/>
          </a:solidFill>
          <a:latin typeface="+mj-lt"/>
          <a:ea typeface="+mn-ea"/>
          <a:cs typeface="+mn-cs"/>
        </a:defRPr>
      </a:lvl3pPr>
      <a:lvl4pPr marL="2132339" indent="-304621" algn="l" defTabSz="1218479" rtl="0" eaLnBrk="1" latinLnBrk="0" hangingPunct="1">
        <a:spcBef>
          <a:spcPct val="20000"/>
        </a:spcBef>
        <a:buFont typeface="Arial" pitchFamily="34" charset="0"/>
        <a:buChar char="–"/>
        <a:defRPr sz="1999" kern="1200">
          <a:solidFill>
            <a:schemeClr val="tx1"/>
          </a:solidFill>
          <a:latin typeface="+mj-lt"/>
          <a:ea typeface="+mn-ea"/>
          <a:cs typeface="+mn-cs"/>
        </a:defRPr>
      </a:lvl4pPr>
      <a:lvl5pPr marL="2741577" indent="-304621" algn="l" defTabSz="1218479" rtl="0" eaLnBrk="1" latinLnBrk="0" hangingPunct="1">
        <a:spcBef>
          <a:spcPct val="20000"/>
        </a:spcBef>
        <a:buFont typeface="Arial" pitchFamily="34" charset="0"/>
        <a:buChar char="»"/>
        <a:defRPr sz="1999" kern="1200">
          <a:solidFill>
            <a:schemeClr val="tx1"/>
          </a:solidFill>
          <a:latin typeface="+mj-lt"/>
          <a:ea typeface="+mn-ea"/>
          <a:cs typeface="+mn-cs"/>
        </a:defRPr>
      </a:lvl5pPr>
      <a:lvl6pPr marL="3350816" indent="-304621" algn="l" defTabSz="1218479"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60056" indent="-304621" algn="l" defTabSz="1218479"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295" indent="-304621" algn="l" defTabSz="1218479"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535" indent="-304621" algn="l" defTabSz="1218479" rtl="0" eaLnBrk="1" latinLnBrk="0"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en-US"/>
      </a:defPPr>
      <a:lvl1pPr marL="0" algn="l" defTabSz="1218479" rtl="0" eaLnBrk="1" latinLnBrk="0" hangingPunct="1">
        <a:defRPr sz="2398" kern="1200">
          <a:solidFill>
            <a:schemeClr val="tx1"/>
          </a:solidFill>
          <a:latin typeface="+mn-lt"/>
          <a:ea typeface="+mn-ea"/>
          <a:cs typeface="+mn-cs"/>
        </a:defRPr>
      </a:lvl1pPr>
      <a:lvl2pPr marL="609239" algn="l" defTabSz="1218479" rtl="0" eaLnBrk="1" latinLnBrk="0" hangingPunct="1">
        <a:defRPr sz="2398" kern="1200">
          <a:solidFill>
            <a:schemeClr val="tx1"/>
          </a:solidFill>
          <a:latin typeface="+mn-lt"/>
          <a:ea typeface="+mn-ea"/>
          <a:cs typeface="+mn-cs"/>
        </a:defRPr>
      </a:lvl2pPr>
      <a:lvl3pPr marL="1218479" algn="l" defTabSz="1218479" rtl="0" eaLnBrk="1" latinLnBrk="0" hangingPunct="1">
        <a:defRPr sz="2398" kern="1200">
          <a:solidFill>
            <a:schemeClr val="tx1"/>
          </a:solidFill>
          <a:latin typeface="+mn-lt"/>
          <a:ea typeface="+mn-ea"/>
          <a:cs typeface="+mn-cs"/>
        </a:defRPr>
      </a:lvl3pPr>
      <a:lvl4pPr marL="1827719" algn="l" defTabSz="1218479" rtl="0" eaLnBrk="1" latinLnBrk="0" hangingPunct="1">
        <a:defRPr sz="2398" kern="1200">
          <a:solidFill>
            <a:schemeClr val="tx1"/>
          </a:solidFill>
          <a:latin typeface="+mn-lt"/>
          <a:ea typeface="+mn-ea"/>
          <a:cs typeface="+mn-cs"/>
        </a:defRPr>
      </a:lvl4pPr>
      <a:lvl5pPr marL="2436958" algn="l" defTabSz="1218479" rtl="0" eaLnBrk="1" latinLnBrk="0" hangingPunct="1">
        <a:defRPr sz="2398" kern="1200">
          <a:solidFill>
            <a:schemeClr val="tx1"/>
          </a:solidFill>
          <a:latin typeface="+mn-lt"/>
          <a:ea typeface="+mn-ea"/>
          <a:cs typeface="+mn-cs"/>
        </a:defRPr>
      </a:lvl5pPr>
      <a:lvl6pPr marL="3046197" algn="l" defTabSz="1218479" rtl="0" eaLnBrk="1" latinLnBrk="0" hangingPunct="1">
        <a:defRPr sz="2398" kern="1200">
          <a:solidFill>
            <a:schemeClr val="tx1"/>
          </a:solidFill>
          <a:latin typeface="+mn-lt"/>
          <a:ea typeface="+mn-ea"/>
          <a:cs typeface="+mn-cs"/>
        </a:defRPr>
      </a:lvl6pPr>
      <a:lvl7pPr marL="3655437" algn="l" defTabSz="1218479" rtl="0" eaLnBrk="1" latinLnBrk="0" hangingPunct="1">
        <a:defRPr sz="2398" kern="1200">
          <a:solidFill>
            <a:schemeClr val="tx1"/>
          </a:solidFill>
          <a:latin typeface="+mn-lt"/>
          <a:ea typeface="+mn-ea"/>
          <a:cs typeface="+mn-cs"/>
        </a:defRPr>
      </a:lvl7pPr>
      <a:lvl8pPr marL="4264675" algn="l" defTabSz="1218479" rtl="0" eaLnBrk="1" latinLnBrk="0" hangingPunct="1">
        <a:defRPr sz="2398" kern="1200">
          <a:solidFill>
            <a:schemeClr val="tx1"/>
          </a:solidFill>
          <a:latin typeface="+mn-lt"/>
          <a:ea typeface="+mn-ea"/>
          <a:cs typeface="+mn-cs"/>
        </a:defRPr>
      </a:lvl8pPr>
      <a:lvl9pPr marL="4873915" algn="l" defTabSz="1218479" rtl="0" eaLnBrk="1" latinLnBrk="0" hangingPunct="1">
        <a:defRPr sz="2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37.png"/><Relationship Id="rId3" Type="http://schemas.openxmlformats.org/officeDocument/2006/relationships/image" Target="../media/image28.png"/><Relationship Id="rId21" Type="http://schemas.openxmlformats.org/officeDocument/2006/relationships/image" Target="../media/image48.png"/><Relationship Id="rId7" Type="http://schemas.openxmlformats.org/officeDocument/2006/relationships/image" Target="../media/image32.png"/><Relationship Id="rId12" Type="http://schemas.openxmlformats.org/officeDocument/2006/relationships/image" Target="../media/image42.pn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png"/><Relationship Id="rId20"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41.png"/><Relationship Id="rId24"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45.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6.png"/><Relationship Id="rId4" Type="http://schemas.openxmlformats.org/officeDocument/2006/relationships/image" Target="../media/image30.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nlm.nih.gov/bsd/indexing/training/TIP_010.html" TargetMode="External"/><Relationship Id="rId5" Type="http://schemas.openxmlformats.org/officeDocument/2006/relationships/hyperlink" Target="https://www.nlm.nih.gov/bsd/indexing/training/PUB_010.html" TargetMode="External"/><Relationship Id="rId4" Type="http://schemas.openxmlformats.org/officeDocument/2006/relationships/hyperlink" Target="https://pubmed.ncbi.nlm.nih.gov/"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4143D-124F-4CDD-B584-3A2683186DB3}"/>
              </a:ext>
            </a:extLst>
          </p:cNvPr>
          <p:cNvSpPr/>
          <p:nvPr/>
        </p:nvSpPr>
        <p:spPr>
          <a:xfrm>
            <a:off x="3174574" y="238529"/>
            <a:ext cx="6592245" cy="800219"/>
          </a:xfrm>
          <a:prstGeom prst="rect">
            <a:avLst/>
          </a:prstGeom>
        </p:spPr>
        <p:txBody>
          <a:bodyPr wrap="square">
            <a:spAutoFit/>
          </a:bodyPr>
          <a:lstStyle/>
          <a:p>
            <a:pPr algn="ctr" defTabSz="1218479">
              <a:spcBef>
                <a:spcPct val="0"/>
              </a:spcBef>
            </a:pPr>
            <a:r>
              <a:rPr lang="en-US" sz="2300" dirty="0">
                <a:solidFill>
                  <a:schemeClr val="accent1">
                    <a:lumMod val="75000"/>
                  </a:schemeClr>
                </a:solidFill>
                <a:latin typeface="Segoe UI Semibold" panose="020B0702040204020203" pitchFamily="34" charset="0"/>
                <a:ea typeface="+mj-ea"/>
                <a:cs typeface="Segoe UI Semibold" panose="020B0702040204020203" pitchFamily="34" charset="0"/>
              </a:rPr>
              <a:t>Artificial Intelligence in </a:t>
            </a:r>
          </a:p>
          <a:p>
            <a:pPr algn="ctr" defTabSz="1218479">
              <a:spcBef>
                <a:spcPct val="0"/>
              </a:spcBef>
            </a:pPr>
            <a:r>
              <a:rPr lang="en-US" sz="2300" dirty="0">
                <a:solidFill>
                  <a:schemeClr val="accent1">
                    <a:lumMod val="75000"/>
                  </a:schemeClr>
                </a:solidFill>
                <a:latin typeface="Segoe UI Semibold" panose="020B0702040204020203" pitchFamily="34" charset="0"/>
                <a:ea typeface="+mj-ea"/>
                <a:cs typeface="Segoe UI Semibold" panose="020B0702040204020203" pitchFamily="34" charset="0"/>
              </a:rPr>
              <a:t>Medicine</a:t>
            </a:r>
          </a:p>
        </p:txBody>
      </p:sp>
      <p:pic>
        <p:nvPicPr>
          <p:cNvPr id="3" name="Picture 2" descr="A picture containing logo&#10;&#10;Description automatically generated">
            <a:extLst>
              <a:ext uri="{FF2B5EF4-FFF2-40B4-BE49-F238E27FC236}">
                <a16:creationId xmlns:a16="http://schemas.microsoft.com/office/drawing/2014/main" id="{D6A0294F-8AEA-45AF-92F7-9DE46B3F7B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52" y="116632"/>
            <a:ext cx="914400" cy="1197035"/>
          </a:xfrm>
          <a:prstGeom prst="rect">
            <a:avLst/>
          </a:prstGeom>
        </p:spPr>
      </p:pic>
      <p:sp>
        <p:nvSpPr>
          <p:cNvPr id="10" name="Rectangle 9">
            <a:extLst>
              <a:ext uri="{FF2B5EF4-FFF2-40B4-BE49-F238E27FC236}">
                <a16:creationId xmlns:a16="http://schemas.microsoft.com/office/drawing/2014/main" id="{D23E8FD3-EC2C-4057-B4DF-3E8903B97589}"/>
              </a:ext>
            </a:extLst>
          </p:cNvPr>
          <p:cNvSpPr/>
          <p:nvPr/>
        </p:nvSpPr>
        <p:spPr>
          <a:xfrm>
            <a:off x="9982842" y="364319"/>
            <a:ext cx="1904699" cy="631289"/>
          </a:xfrm>
          <a:prstGeom prst="rect">
            <a:avLst/>
          </a:prstGeom>
          <a:noFill/>
          <a:ln w="12700" cap="flat" cmpd="sng" algn="ctr">
            <a:noFill/>
            <a:prstDash val="solid"/>
            <a:miter lim="800000"/>
          </a:ln>
          <a:effectLst/>
        </p:spPr>
        <p:txBody>
          <a:bodyPr rtlCol="0" anchor="t"/>
          <a:lstStyle/>
          <a:p>
            <a:pPr algn="ctr" defTabSz="685800"/>
            <a:r>
              <a:rPr lang="en-US" sz="1600" dirty="0">
                <a:latin typeface="Segoe UI Semibold" panose="020B0702040204020203" pitchFamily="34" charset="0"/>
                <a:cs typeface="Segoe UI Semibold" panose="020B0702040204020203" pitchFamily="34" charset="0"/>
              </a:rPr>
              <a:t>Sreshta R </a:t>
            </a:r>
            <a:r>
              <a:rPr lang="en-US" sz="1600" dirty="0" err="1">
                <a:latin typeface="Segoe UI Semibold" panose="020B0702040204020203" pitchFamily="34" charset="0"/>
                <a:cs typeface="Segoe UI Semibold" panose="020B0702040204020203" pitchFamily="34" charset="0"/>
              </a:rPr>
              <a:t>Putchala</a:t>
            </a:r>
            <a:endParaRPr lang="en-US" sz="1600" dirty="0">
              <a:latin typeface="Segoe UI Semibold" panose="020B0702040204020203" pitchFamily="34" charset="0"/>
              <a:cs typeface="Segoe UI Semibold" panose="020B0702040204020203" pitchFamily="34" charset="0"/>
            </a:endParaRPr>
          </a:p>
          <a:p>
            <a:pPr algn="ctr" defTabSz="685800"/>
            <a:r>
              <a:rPr lang="en-US" sz="1600" dirty="0">
                <a:latin typeface="Segoe UI Light" panose="020B0502040204020203" pitchFamily="34" charset="0"/>
                <a:cs typeface="Segoe UI Light" panose="020B0502040204020203" pitchFamily="34" charset="0"/>
              </a:rPr>
              <a:t>160117733140 </a:t>
            </a:r>
          </a:p>
        </p:txBody>
      </p:sp>
      <p:sp>
        <p:nvSpPr>
          <p:cNvPr id="7" name="Rectangle 6">
            <a:extLst>
              <a:ext uri="{FF2B5EF4-FFF2-40B4-BE49-F238E27FC236}">
                <a16:creationId xmlns:a16="http://schemas.microsoft.com/office/drawing/2014/main" id="{B0AD8AAD-9F8F-4B47-9B6F-0A127CF78280}"/>
              </a:ext>
            </a:extLst>
          </p:cNvPr>
          <p:cNvSpPr/>
          <p:nvPr/>
        </p:nvSpPr>
        <p:spPr>
          <a:xfrm>
            <a:off x="1269876" y="345660"/>
            <a:ext cx="1904699" cy="666734"/>
          </a:xfrm>
          <a:prstGeom prst="rect">
            <a:avLst/>
          </a:prstGeom>
          <a:noFill/>
          <a:ln w="12700" cap="flat" cmpd="sng" algn="ctr">
            <a:noFill/>
            <a:prstDash val="solid"/>
            <a:miter lim="800000"/>
          </a:ln>
          <a:effectLst/>
        </p:spPr>
        <p:txBody>
          <a:bodyPr rtlCol="0" anchor="t"/>
          <a:lstStyle/>
          <a:p>
            <a:pPr algn="ctr" defTabSz="685800"/>
            <a:r>
              <a:rPr lang="en-US" sz="1800" dirty="0">
                <a:solidFill>
                  <a:srgbClr val="C00000"/>
                </a:solidFill>
                <a:latin typeface="Segoe UI Semibold" panose="020B0702040204020203" pitchFamily="34" charset="0"/>
                <a:cs typeface="Segoe UI Semibold" panose="020B0702040204020203" pitchFamily="34" charset="0"/>
              </a:rPr>
              <a:t>Project Review </a:t>
            </a:r>
            <a:r>
              <a:rPr lang="en-US" sz="1400" dirty="0">
                <a:solidFill>
                  <a:srgbClr val="C00000"/>
                </a:solidFill>
                <a:latin typeface="Segoe UI Semilight" panose="020B0402040204020203" pitchFamily="34" charset="0"/>
                <a:cs typeface="Segoe UI Semilight" panose="020B0402040204020203" pitchFamily="34" charset="0"/>
              </a:rPr>
              <a:t>(10</a:t>
            </a:r>
            <a:r>
              <a:rPr lang="en-US" sz="1400" baseline="30000" dirty="0">
                <a:solidFill>
                  <a:srgbClr val="C00000"/>
                </a:solidFill>
                <a:latin typeface="Segoe UI Semilight" panose="020B0402040204020203" pitchFamily="34" charset="0"/>
                <a:cs typeface="Segoe UI Semilight" panose="020B0402040204020203" pitchFamily="34" charset="0"/>
              </a:rPr>
              <a:t>th</a:t>
            </a:r>
            <a:r>
              <a:rPr lang="en-US" sz="1400" dirty="0">
                <a:solidFill>
                  <a:srgbClr val="C00000"/>
                </a:solidFill>
                <a:latin typeface="Segoe UI Semilight" panose="020B0402040204020203" pitchFamily="34" charset="0"/>
                <a:cs typeface="Segoe UI Semilight" panose="020B0402040204020203" pitchFamily="34" charset="0"/>
              </a:rPr>
              <a:t> April 2021)</a:t>
            </a:r>
            <a:endParaRPr lang="en-IN" sz="1400" dirty="0">
              <a:solidFill>
                <a:srgbClr val="C00000"/>
              </a:solidFill>
              <a:latin typeface="Segoe UI Semilight" panose="020B0402040204020203" pitchFamily="34" charset="0"/>
              <a:cs typeface="Segoe UI Semilight" panose="020B0402040204020203" pitchFamily="34" charset="0"/>
            </a:endParaRPr>
          </a:p>
        </p:txBody>
      </p:sp>
      <p:pic>
        <p:nvPicPr>
          <p:cNvPr id="6" name="Picture 5" descr="A picture containing map&#10;&#10;Description automatically generated">
            <a:extLst>
              <a:ext uri="{FF2B5EF4-FFF2-40B4-BE49-F238E27FC236}">
                <a16:creationId xmlns:a16="http://schemas.microsoft.com/office/drawing/2014/main" id="{7C08348F-D27E-4CD9-84B8-793FCE78AC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458"/>
          <a:stretch/>
        </p:blipFill>
        <p:spPr>
          <a:xfrm>
            <a:off x="-3708" y="1377854"/>
            <a:ext cx="12188825" cy="5480146"/>
          </a:xfrm>
          <a:prstGeom prst="rect">
            <a:avLst/>
          </a:prstGeom>
        </p:spPr>
      </p:pic>
    </p:spTree>
    <p:extLst>
      <p:ext uri="{BB962C8B-B14F-4D97-AF65-F5344CB8AC3E}">
        <p14:creationId xmlns:p14="http://schemas.microsoft.com/office/powerpoint/2010/main" val="970401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011530-AAC8-4C08-B315-D13FA69B77EB}"/>
              </a:ext>
            </a:extLst>
          </p:cNvPr>
          <p:cNvPicPr>
            <a:picLocks noChangeAspect="1"/>
          </p:cNvPicPr>
          <p:nvPr/>
        </p:nvPicPr>
        <p:blipFill>
          <a:blip r:embed="rId2"/>
          <a:stretch>
            <a:fillRect/>
          </a:stretch>
        </p:blipFill>
        <p:spPr>
          <a:xfrm>
            <a:off x="621804" y="1700808"/>
            <a:ext cx="4680000" cy="4095374"/>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0ACA4FE5-43AC-482D-8993-F4F25F9D1771}"/>
              </a:ext>
            </a:extLst>
          </p:cNvPr>
          <p:cNvPicPr>
            <a:picLocks noChangeAspect="1"/>
          </p:cNvPicPr>
          <p:nvPr/>
        </p:nvPicPr>
        <p:blipFill>
          <a:blip r:embed="rId3"/>
          <a:stretch>
            <a:fillRect/>
          </a:stretch>
        </p:blipFill>
        <p:spPr>
          <a:xfrm>
            <a:off x="5755277" y="27000"/>
            <a:ext cx="6382890" cy="6804000"/>
          </a:xfrm>
          <a:prstGeom prst="rect">
            <a:avLst/>
          </a:prstGeom>
        </p:spPr>
      </p:pic>
      <p:sp>
        <p:nvSpPr>
          <p:cNvPr id="6" name="Title 1">
            <a:extLst>
              <a:ext uri="{FF2B5EF4-FFF2-40B4-BE49-F238E27FC236}">
                <a16:creationId xmlns:a16="http://schemas.microsoft.com/office/drawing/2014/main" id="{8A93B61B-A41F-4FEE-8112-A3A0D6F0E96A}"/>
              </a:ext>
            </a:extLst>
          </p:cNvPr>
          <p:cNvSpPr txBox="1">
            <a:spLocks/>
          </p:cNvSpPr>
          <p:nvPr/>
        </p:nvSpPr>
        <p:spPr>
          <a:xfrm>
            <a:off x="1" y="0"/>
            <a:ext cx="5662364" cy="715961"/>
          </a:xfrm>
          <a:prstGeom prst="rect">
            <a:avLst/>
          </a:prstGeom>
        </p:spPr>
        <p:txBody>
          <a:bodyPr>
            <a:normAutofit/>
          </a:bodyPr>
          <a:lstStyle>
            <a:lvl1pPr algn="l" defTabSz="1218479" rtl="0" eaLnBrk="1" latinLnBrk="0" hangingPunct="1">
              <a:spcBef>
                <a:spcPct val="0"/>
              </a:spcBef>
              <a:buNone/>
              <a:defRPr sz="31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pPr algn="ctr"/>
            <a:r>
              <a:rPr lang="en-US" sz="3200" dirty="0"/>
              <a:t>Expert Systems</a:t>
            </a:r>
          </a:p>
        </p:txBody>
      </p:sp>
    </p:spTree>
    <p:extLst>
      <p:ext uri="{BB962C8B-B14F-4D97-AF65-F5344CB8AC3E}">
        <p14:creationId xmlns:p14="http://schemas.microsoft.com/office/powerpoint/2010/main" val="429199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35470-8CBC-459A-98AD-E92FD95BB210}"/>
              </a:ext>
            </a:extLst>
          </p:cNvPr>
          <p:cNvPicPr>
            <a:picLocks noChangeAspect="1"/>
          </p:cNvPicPr>
          <p:nvPr/>
        </p:nvPicPr>
        <p:blipFill>
          <a:blip r:embed="rId2"/>
          <a:stretch>
            <a:fillRect/>
          </a:stretch>
        </p:blipFill>
        <p:spPr>
          <a:xfrm>
            <a:off x="251976" y="1052736"/>
            <a:ext cx="11684871" cy="4428000"/>
          </a:xfrm>
          <a:prstGeom prst="rect">
            <a:avLst/>
          </a:prstGeom>
          <a:ln>
            <a:noFill/>
          </a:ln>
          <a:effectLst>
            <a:outerShdw blurRad="190500" algn="tl" rotWithShape="0">
              <a:srgbClr val="000000">
                <a:alpha val="70000"/>
              </a:srgbClr>
            </a:outerShdw>
          </a:effectLst>
        </p:spPr>
      </p:pic>
      <p:sp>
        <p:nvSpPr>
          <p:cNvPr id="6" name="Title 1">
            <a:extLst>
              <a:ext uri="{FF2B5EF4-FFF2-40B4-BE49-F238E27FC236}">
                <a16:creationId xmlns:a16="http://schemas.microsoft.com/office/drawing/2014/main" id="{C601895F-D9B7-45A0-8705-17915AB663F1}"/>
              </a:ext>
            </a:extLst>
          </p:cNvPr>
          <p:cNvSpPr txBox="1">
            <a:spLocks/>
          </p:cNvSpPr>
          <p:nvPr/>
        </p:nvSpPr>
        <p:spPr>
          <a:xfrm>
            <a:off x="0" y="0"/>
            <a:ext cx="12188825" cy="715961"/>
          </a:xfrm>
          <a:prstGeom prst="rect">
            <a:avLst/>
          </a:prstGeom>
        </p:spPr>
        <p:txBody>
          <a:bodyPr>
            <a:normAutofit/>
          </a:bodyPr>
          <a:lstStyle>
            <a:lvl1pPr algn="l" defTabSz="1218479" rtl="0" eaLnBrk="1" latinLnBrk="0" hangingPunct="1">
              <a:spcBef>
                <a:spcPct val="0"/>
              </a:spcBef>
              <a:buNone/>
              <a:defRPr sz="31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pPr algn="ctr"/>
            <a:r>
              <a:rPr lang="en-US" sz="3200" dirty="0"/>
              <a:t>Bayesian Belief Network</a:t>
            </a:r>
          </a:p>
        </p:txBody>
      </p:sp>
      <p:sp>
        <p:nvSpPr>
          <p:cNvPr id="8" name="TextBox 7">
            <a:extLst>
              <a:ext uri="{FF2B5EF4-FFF2-40B4-BE49-F238E27FC236}">
                <a16:creationId xmlns:a16="http://schemas.microsoft.com/office/drawing/2014/main" id="{539EE508-1CB7-4BEC-B51D-AA550A4DFFF3}"/>
              </a:ext>
            </a:extLst>
          </p:cNvPr>
          <p:cNvSpPr txBox="1"/>
          <p:nvPr/>
        </p:nvSpPr>
        <p:spPr>
          <a:xfrm>
            <a:off x="251975" y="5589240"/>
            <a:ext cx="11684871" cy="523220"/>
          </a:xfrm>
          <a:prstGeom prst="rect">
            <a:avLst/>
          </a:prstGeom>
          <a:noFill/>
        </p:spPr>
        <p:txBody>
          <a:bodyPr wrap="square">
            <a:spAutoFit/>
          </a:bodyPr>
          <a:lstStyle/>
          <a:p>
            <a:pPr algn="ctr"/>
            <a:r>
              <a:rPr lang="en-IN" sz="1400" b="0" i="1" u="none" strike="noStrike" baseline="0" dirty="0">
                <a:latin typeface="Book Antiqua" panose="02040602050305030304" pitchFamily="18" charset="0"/>
              </a:rPr>
              <a:t>Simplified Bayesian network for diagnosis of liver disorder. Source: Adapted from </a:t>
            </a:r>
            <a:r>
              <a:rPr lang="en-IN" sz="1400" b="0" i="1" u="none" strike="noStrike" baseline="0" dirty="0" err="1">
                <a:latin typeface="Book Antiqua" panose="02040602050305030304" pitchFamily="18" charset="0"/>
              </a:rPr>
              <a:t>Onisko</a:t>
            </a:r>
            <a:r>
              <a:rPr lang="en-IN" sz="1400" b="0" i="1" u="none" strike="noStrike" baseline="0" dirty="0">
                <a:latin typeface="Book Antiqua" panose="02040602050305030304" pitchFamily="18" charset="0"/>
              </a:rPr>
              <a:t> A, </a:t>
            </a:r>
            <a:r>
              <a:rPr lang="en-IN" sz="1400" b="0" i="1" u="none" strike="noStrike" baseline="0" dirty="0" err="1">
                <a:latin typeface="Book Antiqua" panose="02040602050305030304" pitchFamily="18" charset="0"/>
              </a:rPr>
              <a:t>Druzdzel</a:t>
            </a:r>
            <a:r>
              <a:rPr lang="en-IN" sz="1400" b="0" i="1" u="none" strike="noStrike" baseline="0" dirty="0">
                <a:latin typeface="Book Antiqua" panose="02040602050305030304" pitchFamily="18" charset="0"/>
              </a:rPr>
              <a:t> MJ, </a:t>
            </a:r>
            <a:r>
              <a:rPr lang="en-IN" sz="1400" b="0" i="1" u="none" strike="noStrike" baseline="0" dirty="0" err="1">
                <a:latin typeface="Book Antiqua" panose="02040602050305030304" pitchFamily="18" charset="0"/>
              </a:rPr>
              <a:t>Wasyluk</a:t>
            </a:r>
            <a:r>
              <a:rPr lang="en-IN" sz="1400" b="0" i="1" u="none" strike="noStrike" baseline="0" dirty="0">
                <a:latin typeface="Book Antiqua" panose="02040602050305030304" pitchFamily="18" charset="0"/>
              </a:rPr>
              <a:t> H. A Bayesian network model for diagnosis of liver disorders. In: Proceedings of the eleventh conference on biocybernetics and biomedical engineering. </a:t>
            </a:r>
            <a:r>
              <a:rPr lang="en-IN" sz="1400" b="0" i="1" u="none" strike="noStrike" baseline="0" dirty="0" err="1">
                <a:latin typeface="Book Antiqua" panose="02040602050305030304" pitchFamily="18" charset="0"/>
              </a:rPr>
              <a:t>CiteseerX</a:t>
            </a:r>
            <a:r>
              <a:rPr lang="en-IN" sz="1400" b="0" i="1" u="none" strike="noStrike" baseline="0" dirty="0">
                <a:latin typeface="Book Antiqua" panose="02040602050305030304" pitchFamily="18" charset="0"/>
              </a:rPr>
              <a:t>; 1999.</a:t>
            </a:r>
            <a:endParaRPr lang="en-IN" sz="1400" i="1" dirty="0">
              <a:latin typeface="Book Antiqua" panose="02040602050305030304" pitchFamily="18" charset="0"/>
            </a:endParaRPr>
          </a:p>
        </p:txBody>
      </p:sp>
      <p:cxnSp>
        <p:nvCxnSpPr>
          <p:cNvPr id="12" name="Straight Arrow Connector 11">
            <a:extLst>
              <a:ext uri="{FF2B5EF4-FFF2-40B4-BE49-F238E27FC236}">
                <a16:creationId xmlns:a16="http://schemas.microsoft.com/office/drawing/2014/main" id="{9E8E17B7-9A47-478C-AFC3-ED29046BD443}"/>
              </a:ext>
            </a:extLst>
          </p:cNvPr>
          <p:cNvCxnSpPr/>
          <p:nvPr/>
        </p:nvCxnSpPr>
        <p:spPr>
          <a:xfrm>
            <a:off x="8326660" y="1484784"/>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AB9072E-F4B8-4738-86C5-8A7AF433E146}"/>
              </a:ext>
            </a:extLst>
          </p:cNvPr>
          <p:cNvSpPr txBox="1"/>
          <p:nvPr/>
        </p:nvSpPr>
        <p:spPr>
          <a:xfrm>
            <a:off x="9046740" y="1161618"/>
            <a:ext cx="2693529" cy="646331"/>
          </a:xfrm>
          <a:prstGeom prst="rect">
            <a:avLst/>
          </a:prstGeom>
          <a:noFill/>
        </p:spPr>
        <p:txBody>
          <a:bodyPr wrap="square">
            <a:spAutoFit/>
          </a:bodyPr>
          <a:lstStyle/>
          <a:p>
            <a:pPr algn="ctr"/>
            <a:r>
              <a:rPr lang="en-US" sz="1200" dirty="0">
                <a:solidFill>
                  <a:schemeClr val="tx1">
                    <a:lumMod val="65000"/>
                    <a:lumOff val="35000"/>
                  </a:schemeClr>
                </a:solidFill>
                <a:latin typeface="Segoe UI Semibold" panose="020B0702040204020203" pitchFamily="34" charset="0"/>
                <a:cs typeface="Segoe UI Semibold" panose="020B0702040204020203" pitchFamily="34" charset="0"/>
              </a:rPr>
              <a:t>Knowledge Graphs</a:t>
            </a:r>
          </a:p>
          <a:p>
            <a:pPr algn="ctr"/>
            <a:r>
              <a:rPr lang="en-IN" sz="1200" dirty="0">
                <a:solidFill>
                  <a:schemeClr val="tx1">
                    <a:lumMod val="65000"/>
                    <a:lumOff val="35000"/>
                  </a:schemeClr>
                </a:solidFill>
                <a:latin typeface="Segoe UI Semilight" panose="020B0402040204020203" pitchFamily="34" charset="0"/>
                <a:cs typeface="Segoe UI Semilight" panose="020B0402040204020203" pitchFamily="34" charset="0"/>
              </a:rPr>
              <a:t>Derived from the Clinical Diagnosis Book</a:t>
            </a:r>
            <a:endParaRPr lang="en-IN" sz="1200" dirty="0">
              <a:solidFill>
                <a:schemeClr val="tx1">
                  <a:lumMod val="65000"/>
                  <a:lumOff val="35000"/>
                </a:schemeClr>
              </a:solidFill>
              <a:latin typeface="Segoe UI Semibold" panose="020B0702040204020203" pitchFamily="34" charset="0"/>
              <a:cs typeface="Segoe UI Semibold" panose="020B0702040204020203" pitchFamily="34" charset="0"/>
            </a:endParaRPr>
          </a:p>
        </p:txBody>
      </p:sp>
      <p:cxnSp>
        <p:nvCxnSpPr>
          <p:cNvPr id="17" name="Connector: Elbow 16">
            <a:extLst>
              <a:ext uri="{FF2B5EF4-FFF2-40B4-BE49-F238E27FC236}">
                <a16:creationId xmlns:a16="http://schemas.microsoft.com/office/drawing/2014/main" id="{9BBD9A04-1414-4FBF-A9CA-B7EEC9BD421D}"/>
              </a:ext>
            </a:extLst>
          </p:cNvPr>
          <p:cNvCxnSpPr/>
          <p:nvPr/>
        </p:nvCxnSpPr>
        <p:spPr>
          <a:xfrm>
            <a:off x="5446340" y="4869160"/>
            <a:ext cx="864096" cy="2160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BE590F0-66A1-44E5-BCA0-77DCF0A6E3AD}"/>
              </a:ext>
            </a:extLst>
          </p:cNvPr>
          <p:cNvSpPr txBox="1"/>
          <p:nvPr/>
        </p:nvSpPr>
        <p:spPr>
          <a:xfrm>
            <a:off x="6310436" y="4845145"/>
            <a:ext cx="2693529" cy="461665"/>
          </a:xfrm>
          <a:prstGeom prst="rect">
            <a:avLst/>
          </a:prstGeom>
          <a:noFill/>
        </p:spPr>
        <p:txBody>
          <a:bodyPr wrap="square">
            <a:spAutoFit/>
          </a:bodyPr>
          <a:lstStyle/>
          <a:p>
            <a:pPr algn="ctr"/>
            <a:r>
              <a:rPr lang="en-US" sz="1200" dirty="0">
                <a:solidFill>
                  <a:schemeClr val="tx1">
                    <a:lumMod val="65000"/>
                    <a:lumOff val="35000"/>
                  </a:schemeClr>
                </a:solidFill>
                <a:latin typeface="Segoe UI Semibold" panose="020B0702040204020203" pitchFamily="34" charset="0"/>
                <a:cs typeface="Segoe UI Semibold" panose="020B0702040204020203" pitchFamily="34" charset="0"/>
              </a:rPr>
              <a:t>Probability Weights</a:t>
            </a:r>
          </a:p>
          <a:p>
            <a:pPr algn="ctr"/>
            <a:r>
              <a:rPr lang="en-IN" sz="1200" dirty="0">
                <a:solidFill>
                  <a:schemeClr val="tx1">
                    <a:lumMod val="65000"/>
                    <a:lumOff val="35000"/>
                  </a:schemeClr>
                </a:solidFill>
                <a:latin typeface="Segoe UI Semilight" panose="020B0402040204020203" pitchFamily="34" charset="0"/>
                <a:cs typeface="Segoe UI Semilight" panose="020B0402040204020203" pitchFamily="34" charset="0"/>
              </a:rPr>
              <a:t>Derived from Medical records</a:t>
            </a:r>
            <a:endParaRPr lang="en-IN" sz="1200" dirty="0">
              <a:solidFill>
                <a:schemeClr val="tx1">
                  <a:lumMod val="65000"/>
                  <a:lumOff val="3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220117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01895F-D9B7-45A0-8705-17915AB663F1}"/>
              </a:ext>
            </a:extLst>
          </p:cNvPr>
          <p:cNvSpPr txBox="1">
            <a:spLocks/>
          </p:cNvSpPr>
          <p:nvPr/>
        </p:nvSpPr>
        <p:spPr>
          <a:xfrm>
            <a:off x="0" y="0"/>
            <a:ext cx="12188825" cy="715961"/>
          </a:xfrm>
          <a:prstGeom prst="rect">
            <a:avLst/>
          </a:prstGeom>
        </p:spPr>
        <p:txBody>
          <a:bodyPr>
            <a:normAutofit/>
          </a:bodyPr>
          <a:lstStyle>
            <a:lvl1pPr algn="l" defTabSz="1218479" rtl="0" eaLnBrk="1" latinLnBrk="0" hangingPunct="1">
              <a:spcBef>
                <a:spcPct val="0"/>
              </a:spcBef>
              <a:buNone/>
              <a:defRPr sz="31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pPr algn="ctr"/>
            <a:r>
              <a:rPr lang="en-US" sz="3200" dirty="0"/>
              <a:t>Panace.ai Bot Framework</a:t>
            </a:r>
          </a:p>
        </p:txBody>
      </p:sp>
      <p:pic>
        <p:nvPicPr>
          <p:cNvPr id="3" name="Picture 2">
            <a:extLst>
              <a:ext uri="{FF2B5EF4-FFF2-40B4-BE49-F238E27FC236}">
                <a16:creationId xmlns:a16="http://schemas.microsoft.com/office/drawing/2014/main" id="{7C0A6448-D21F-4E9B-88CD-2ABA5C5E54A3}"/>
              </a:ext>
            </a:extLst>
          </p:cNvPr>
          <p:cNvPicPr>
            <a:picLocks noChangeAspect="1"/>
          </p:cNvPicPr>
          <p:nvPr/>
        </p:nvPicPr>
        <p:blipFill>
          <a:blip r:embed="rId2"/>
          <a:stretch>
            <a:fillRect/>
          </a:stretch>
        </p:blipFill>
        <p:spPr>
          <a:xfrm>
            <a:off x="1125860" y="770794"/>
            <a:ext cx="3600000" cy="5316411"/>
          </a:xfrm>
          <a:prstGeom prst="rect">
            <a:avLst/>
          </a:prstGeom>
        </p:spPr>
      </p:pic>
      <p:sp>
        <p:nvSpPr>
          <p:cNvPr id="14" name="TextBox 13">
            <a:extLst>
              <a:ext uri="{FF2B5EF4-FFF2-40B4-BE49-F238E27FC236}">
                <a16:creationId xmlns:a16="http://schemas.microsoft.com/office/drawing/2014/main" id="{D62186EB-0CA0-4B1D-9A1F-72D1FFB39ED2}"/>
              </a:ext>
            </a:extLst>
          </p:cNvPr>
          <p:cNvSpPr txBox="1"/>
          <p:nvPr/>
        </p:nvSpPr>
        <p:spPr>
          <a:xfrm>
            <a:off x="3070076" y="4947258"/>
            <a:ext cx="1899235" cy="1384995"/>
          </a:xfrm>
          <a:prstGeom prst="rect">
            <a:avLst/>
          </a:prstGeom>
          <a:noFill/>
        </p:spPr>
        <p:txBody>
          <a:bodyPr wrap="square">
            <a:spAutoFit/>
          </a:bodyPr>
          <a:lstStyle/>
          <a:p>
            <a:pPr marL="180975" lvl="1" indent="-180975" fontAlgn="base">
              <a:buFont typeface="Courier New" panose="02070309020205020404" pitchFamily="49" charset="0"/>
              <a:buChar char="o"/>
            </a:pPr>
            <a:r>
              <a:rPr lang="en-IN" sz="1200" dirty="0">
                <a:solidFill>
                  <a:srgbClr val="231F20"/>
                </a:solidFill>
                <a:latin typeface="Segoe UI Light" panose="020B0502040204020203" pitchFamily="34" charset="0"/>
                <a:cs typeface="Segoe UI Light" panose="020B0502040204020203" pitchFamily="34" charset="0"/>
              </a:rPr>
              <a:t>greet state</a:t>
            </a:r>
          </a:p>
          <a:p>
            <a:pPr marL="180975" lvl="1" indent="-180975" fontAlgn="base">
              <a:buFont typeface="Courier New" panose="02070309020205020404" pitchFamily="49" charset="0"/>
              <a:buChar char="o"/>
            </a:pPr>
            <a:r>
              <a:rPr lang="en-IN" sz="1200" dirty="0">
                <a:solidFill>
                  <a:srgbClr val="231F20"/>
                </a:solidFill>
                <a:latin typeface="Segoe UI Light" panose="020B0502040204020203" pitchFamily="34" charset="0"/>
                <a:cs typeface="Segoe UI Light" panose="020B0502040204020203" pitchFamily="34" charset="0"/>
              </a:rPr>
              <a:t>ask symptoms state</a:t>
            </a:r>
          </a:p>
          <a:p>
            <a:pPr marL="180975" lvl="1" indent="-180975" fontAlgn="base">
              <a:buFont typeface="Courier New" panose="02070309020205020404" pitchFamily="49" charset="0"/>
              <a:buChar char="o"/>
            </a:pPr>
            <a:r>
              <a:rPr lang="en-IN" sz="1200" dirty="0">
                <a:solidFill>
                  <a:srgbClr val="231F20"/>
                </a:solidFill>
                <a:latin typeface="Segoe UI Light" panose="020B0502040204020203" pitchFamily="34" charset="0"/>
                <a:cs typeface="Segoe UI Light" panose="020B0502040204020203" pitchFamily="34" charset="0"/>
              </a:rPr>
              <a:t>diagnosis state</a:t>
            </a:r>
          </a:p>
          <a:p>
            <a:pPr marL="180975" lvl="1" indent="-180975" fontAlgn="base">
              <a:buFont typeface="Courier New" panose="02070309020205020404" pitchFamily="49" charset="0"/>
              <a:buChar char="o"/>
            </a:pPr>
            <a:r>
              <a:rPr lang="en-IN" sz="1200" dirty="0">
                <a:solidFill>
                  <a:srgbClr val="231F20"/>
                </a:solidFill>
                <a:latin typeface="Segoe UI Light" panose="020B0502040204020203" pitchFamily="34" charset="0"/>
                <a:cs typeface="Segoe UI Light" panose="020B0502040204020203" pitchFamily="34" charset="0"/>
              </a:rPr>
              <a:t>disease details state</a:t>
            </a:r>
          </a:p>
          <a:p>
            <a:pPr marL="180975" lvl="1" indent="-180975" fontAlgn="base">
              <a:buFont typeface="Courier New" panose="02070309020205020404" pitchFamily="49" charset="0"/>
              <a:buChar char="o"/>
            </a:pPr>
            <a:r>
              <a:rPr lang="en-IN" sz="1200" dirty="0">
                <a:solidFill>
                  <a:srgbClr val="231F20"/>
                </a:solidFill>
                <a:latin typeface="Segoe UI Light" panose="020B0502040204020203" pitchFamily="34" charset="0"/>
                <a:cs typeface="Segoe UI Light" panose="020B0502040204020203" pitchFamily="34" charset="0"/>
              </a:rPr>
              <a:t>symptoms details state</a:t>
            </a:r>
          </a:p>
          <a:p>
            <a:pPr marL="180975" lvl="1" indent="-180975" fontAlgn="base">
              <a:buFont typeface="Courier New" panose="02070309020205020404" pitchFamily="49" charset="0"/>
              <a:buChar char="o"/>
            </a:pPr>
            <a:r>
              <a:rPr lang="en-IN" sz="1200" dirty="0">
                <a:solidFill>
                  <a:srgbClr val="231F20"/>
                </a:solidFill>
                <a:latin typeface="Segoe UI Light" panose="020B0502040204020203" pitchFamily="34" charset="0"/>
                <a:cs typeface="Segoe UI Light" panose="020B0502040204020203" pitchFamily="34" charset="0"/>
              </a:rPr>
              <a:t>disease enquiry state</a:t>
            </a:r>
          </a:p>
          <a:p>
            <a:pPr marL="180975" lvl="1" indent="-180975" fontAlgn="base">
              <a:buFont typeface="Courier New" panose="02070309020205020404" pitchFamily="49" charset="0"/>
              <a:buChar char="o"/>
            </a:pPr>
            <a:r>
              <a:rPr lang="en-IN" sz="1200" dirty="0">
                <a:solidFill>
                  <a:srgbClr val="231F20"/>
                </a:solidFill>
                <a:latin typeface="Segoe UI Light" panose="020B0502040204020203" pitchFamily="34" charset="0"/>
                <a:cs typeface="Segoe UI Light" panose="020B0502040204020203" pitchFamily="34" charset="0"/>
              </a:rPr>
              <a:t>first aid state</a:t>
            </a:r>
          </a:p>
        </p:txBody>
      </p:sp>
      <p:pic>
        <p:nvPicPr>
          <p:cNvPr id="9" name="Picture 8">
            <a:extLst>
              <a:ext uri="{FF2B5EF4-FFF2-40B4-BE49-F238E27FC236}">
                <a16:creationId xmlns:a16="http://schemas.microsoft.com/office/drawing/2014/main" id="{1E995415-2F9A-4678-A7BA-52ABEA8F0AD1}"/>
              </a:ext>
            </a:extLst>
          </p:cNvPr>
          <p:cNvPicPr>
            <a:picLocks noChangeAspect="1"/>
          </p:cNvPicPr>
          <p:nvPr/>
        </p:nvPicPr>
        <p:blipFill>
          <a:blip r:embed="rId3"/>
          <a:stretch>
            <a:fillRect/>
          </a:stretch>
        </p:blipFill>
        <p:spPr>
          <a:xfrm>
            <a:off x="5960678" y="1268760"/>
            <a:ext cx="4732767" cy="4104000"/>
          </a:xfrm>
          <a:prstGeom prst="rect">
            <a:avLst/>
          </a:prstGeom>
        </p:spPr>
      </p:pic>
    </p:spTree>
    <p:extLst>
      <p:ext uri="{BB962C8B-B14F-4D97-AF65-F5344CB8AC3E}">
        <p14:creationId xmlns:p14="http://schemas.microsoft.com/office/powerpoint/2010/main" val="1683010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33D7E4B5-64D7-4A14-8C7B-CA4A80AD4959}"/>
              </a:ext>
            </a:extLst>
          </p:cNvPr>
          <p:cNvSpPr/>
          <p:nvPr/>
        </p:nvSpPr>
        <p:spPr>
          <a:xfrm>
            <a:off x="6160633" y="1841697"/>
            <a:ext cx="5616884" cy="3672155"/>
          </a:xfrm>
          <a:prstGeom prst="roundRect">
            <a:avLst>
              <a:gd name="adj" fmla="val 2585"/>
            </a:avLst>
          </a:prstGeom>
          <a:solidFill>
            <a:schemeClr val="bg1"/>
          </a:solidFill>
          <a:ln w="3175">
            <a:solidFill>
              <a:schemeClr val="bg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7849DB12-ADEF-4E9D-99F0-43D367FEB217}"/>
              </a:ext>
            </a:extLst>
          </p:cNvPr>
          <p:cNvSpPr/>
          <p:nvPr/>
        </p:nvSpPr>
        <p:spPr>
          <a:xfrm>
            <a:off x="333772" y="1844824"/>
            <a:ext cx="5616884" cy="3672155"/>
          </a:xfrm>
          <a:prstGeom prst="roundRect">
            <a:avLst>
              <a:gd name="adj" fmla="val 2585"/>
            </a:avLst>
          </a:prstGeom>
          <a:solidFill>
            <a:schemeClr val="bg1"/>
          </a:solidFill>
          <a:ln w="3175">
            <a:solidFill>
              <a:schemeClr val="bg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0" y="0"/>
            <a:ext cx="12188825" cy="715961"/>
          </a:xfrm>
        </p:spPr>
        <p:txBody>
          <a:bodyPr>
            <a:normAutofit/>
          </a:bodyPr>
          <a:lstStyle/>
          <a:p>
            <a:pPr algn="ctr"/>
            <a:r>
              <a:rPr lang="en-US" sz="3200" dirty="0"/>
              <a:t>Medicine: Older Paradigms</a:t>
            </a:r>
          </a:p>
        </p:txBody>
      </p:sp>
      <p:sp>
        <p:nvSpPr>
          <p:cNvPr id="77" name="Arrow: Down 76">
            <a:extLst>
              <a:ext uri="{FF2B5EF4-FFF2-40B4-BE49-F238E27FC236}">
                <a16:creationId xmlns:a16="http://schemas.microsoft.com/office/drawing/2014/main" id="{9133FAF8-F70B-4DD6-B834-F77DBC5DEC09}"/>
              </a:ext>
            </a:extLst>
          </p:cNvPr>
          <p:cNvSpPr/>
          <p:nvPr/>
        </p:nvSpPr>
        <p:spPr>
          <a:xfrm rot="16200000">
            <a:off x="1949937" y="3185689"/>
            <a:ext cx="1304703" cy="312134"/>
          </a:xfrm>
          <a:prstGeom prst="downArrow">
            <a:avLst>
              <a:gd name="adj1" fmla="val 58392"/>
              <a:gd name="adj2" fmla="val 7473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8" name="Picture 77" descr="Icon&#10;&#10;Description automatically generated">
            <a:extLst>
              <a:ext uri="{FF2B5EF4-FFF2-40B4-BE49-F238E27FC236}">
                <a16:creationId xmlns:a16="http://schemas.microsoft.com/office/drawing/2014/main" id="{0D06BE9B-6488-434B-87AC-E05CF38FE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555" y="2077018"/>
            <a:ext cx="432000" cy="833624"/>
          </a:xfrm>
          <a:prstGeom prst="rect">
            <a:avLst/>
          </a:prstGeom>
        </p:spPr>
      </p:pic>
      <p:pic>
        <p:nvPicPr>
          <p:cNvPr id="79" name="Picture 78" descr="A picture containing text, clipart&#10;&#10;Description automatically generated">
            <a:extLst>
              <a:ext uri="{FF2B5EF4-FFF2-40B4-BE49-F238E27FC236}">
                <a16:creationId xmlns:a16="http://schemas.microsoft.com/office/drawing/2014/main" id="{D5FE36E8-3406-419C-8339-F4369B9BC3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6667" y="2077018"/>
            <a:ext cx="432000" cy="833624"/>
          </a:xfrm>
          <a:prstGeom prst="rect">
            <a:avLst/>
          </a:prstGeom>
        </p:spPr>
      </p:pic>
      <p:pic>
        <p:nvPicPr>
          <p:cNvPr id="80" name="Picture 79" descr="Icon&#10;&#10;Description automatically generated">
            <a:extLst>
              <a:ext uri="{FF2B5EF4-FFF2-40B4-BE49-F238E27FC236}">
                <a16:creationId xmlns:a16="http://schemas.microsoft.com/office/drawing/2014/main" id="{F6F5C954-418B-40D5-8A78-3DA967B063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0723" y="2077018"/>
            <a:ext cx="432000" cy="833624"/>
          </a:xfrm>
          <a:prstGeom prst="rect">
            <a:avLst/>
          </a:prstGeom>
        </p:spPr>
      </p:pic>
      <p:pic>
        <p:nvPicPr>
          <p:cNvPr id="81" name="Picture 80" descr="Icon&#10;&#10;Description automatically generated">
            <a:extLst>
              <a:ext uri="{FF2B5EF4-FFF2-40B4-BE49-F238E27FC236}">
                <a16:creationId xmlns:a16="http://schemas.microsoft.com/office/drawing/2014/main" id="{539909A0-2E92-460E-A05F-F37944553E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611" y="2077018"/>
            <a:ext cx="432000" cy="833624"/>
          </a:xfrm>
          <a:prstGeom prst="rect">
            <a:avLst/>
          </a:prstGeom>
        </p:spPr>
      </p:pic>
      <p:pic>
        <p:nvPicPr>
          <p:cNvPr id="82" name="Picture 81" descr="Icon&#10;&#10;Description automatically generated">
            <a:extLst>
              <a:ext uri="{FF2B5EF4-FFF2-40B4-BE49-F238E27FC236}">
                <a16:creationId xmlns:a16="http://schemas.microsoft.com/office/drawing/2014/main" id="{043E617F-E1F8-4AAA-8398-356F001BC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981" y="2926296"/>
            <a:ext cx="432000" cy="833624"/>
          </a:xfrm>
          <a:prstGeom prst="rect">
            <a:avLst/>
          </a:prstGeom>
        </p:spPr>
      </p:pic>
      <p:pic>
        <p:nvPicPr>
          <p:cNvPr id="83" name="Picture 82" descr="A picture containing text, clipart&#10;&#10;Description automatically generated">
            <a:extLst>
              <a:ext uri="{FF2B5EF4-FFF2-40B4-BE49-F238E27FC236}">
                <a16:creationId xmlns:a16="http://schemas.microsoft.com/office/drawing/2014/main" id="{3857ABE8-1894-441D-9EE4-BDBE0061D0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997" y="2926296"/>
            <a:ext cx="432000" cy="833624"/>
          </a:xfrm>
          <a:prstGeom prst="rect">
            <a:avLst/>
          </a:prstGeom>
        </p:spPr>
      </p:pic>
      <p:pic>
        <p:nvPicPr>
          <p:cNvPr id="84" name="Picture 83" descr="Icon&#10;&#10;Description automatically generated">
            <a:extLst>
              <a:ext uri="{FF2B5EF4-FFF2-40B4-BE49-F238E27FC236}">
                <a16:creationId xmlns:a16="http://schemas.microsoft.com/office/drawing/2014/main" id="{B44BD642-B672-4829-BEB0-59A46DD9B1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6489" y="2926296"/>
            <a:ext cx="432000" cy="833624"/>
          </a:xfrm>
          <a:prstGeom prst="rect">
            <a:avLst/>
          </a:prstGeom>
        </p:spPr>
      </p:pic>
      <p:pic>
        <p:nvPicPr>
          <p:cNvPr id="85" name="Picture 84" descr="A picture containing text, clipart&#10;&#10;Description automatically generated">
            <a:extLst>
              <a:ext uri="{FF2B5EF4-FFF2-40B4-BE49-F238E27FC236}">
                <a16:creationId xmlns:a16="http://schemas.microsoft.com/office/drawing/2014/main" id="{D4440137-ADDE-44AE-8562-ECB18F07AE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1723" y="3781683"/>
            <a:ext cx="432000" cy="833624"/>
          </a:xfrm>
          <a:prstGeom prst="rect">
            <a:avLst/>
          </a:prstGeom>
        </p:spPr>
      </p:pic>
      <p:pic>
        <p:nvPicPr>
          <p:cNvPr id="86" name="Picture 85" descr="Icon&#10;&#10;Description automatically generated">
            <a:extLst>
              <a:ext uri="{FF2B5EF4-FFF2-40B4-BE49-F238E27FC236}">
                <a16:creationId xmlns:a16="http://schemas.microsoft.com/office/drawing/2014/main" id="{DFBEA173-B144-4268-AF9A-21022B9C8B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021" y="3781683"/>
            <a:ext cx="432000" cy="833624"/>
          </a:xfrm>
          <a:prstGeom prst="rect">
            <a:avLst/>
          </a:prstGeom>
        </p:spPr>
      </p:pic>
      <p:pic>
        <p:nvPicPr>
          <p:cNvPr id="87" name="Picture 86" descr="Logo&#10;&#10;Description automatically generated">
            <a:extLst>
              <a:ext uri="{FF2B5EF4-FFF2-40B4-BE49-F238E27FC236}">
                <a16:creationId xmlns:a16="http://schemas.microsoft.com/office/drawing/2014/main" id="{BEA55669-AE27-4315-B167-D2DA92FD79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8951426">
            <a:off x="2889886" y="3020854"/>
            <a:ext cx="605303" cy="540000"/>
          </a:xfrm>
          <a:prstGeom prst="rect">
            <a:avLst/>
          </a:prstGeom>
        </p:spPr>
      </p:pic>
      <p:pic>
        <p:nvPicPr>
          <p:cNvPr id="88" name="Picture 87" descr="Icon&#10;&#10;Description automatically generated">
            <a:extLst>
              <a:ext uri="{FF2B5EF4-FFF2-40B4-BE49-F238E27FC236}">
                <a16:creationId xmlns:a16="http://schemas.microsoft.com/office/drawing/2014/main" id="{DD99048B-6263-43FE-867C-19396E7994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26585" y="2077018"/>
            <a:ext cx="432000" cy="833624"/>
          </a:xfrm>
          <a:prstGeom prst="rect">
            <a:avLst/>
          </a:prstGeom>
        </p:spPr>
      </p:pic>
      <p:pic>
        <p:nvPicPr>
          <p:cNvPr id="89" name="Picture 88" descr="Icon&#10;&#10;Description automatically generated">
            <a:extLst>
              <a:ext uri="{FF2B5EF4-FFF2-40B4-BE49-F238E27FC236}">
                <a16:creationId xmlns:a16="http://schemas.microsoft.com/office/drawing/2014/main" id="{39B1CE48-A599-4642-BF19-777BFD3240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6382" y="2077018"/>
            <a:ext cx="432000" cy="833624"/>
          </a:xfrm>
          <a:prstGeom prst="rect">
            <a:avLst/>
          </a:prstGeom>
        </p:spPr>
      </p:pic>
      <p:pic>
        <p:nvPicPr>
          <p:cNvPr id="90" name="Picture 89" descr="Icon&#10;&#10;Description automatically generated">
            <a:extLst>
              <a:ext uri="{FF2B5EF4-FFF2-40B4-BE49-F238E27FC236}">
                <a16:creationId xmlns:a16="http://schemas.microsoft.com/office/drawing/2014/main" id="{681C7D58-D037-4779-9BE6-0B42E3F1B4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6180" y="2924944"/>
            <a:ext cx="432000" cy="833624"/>
          </a:xfrm>
          <a:prstGeom prst="rect">
            <a:avLst/>
          </a:prstGeom>
        </p:spPr>
      </p:pic>
      <p:pic>
        <p:nvPicPr>
          <p:cNvPr id="91" name="Picture 90" descr="Icon&#10;&#10;Description automatically generated">
            <a:extLst>
              <a:ext uri="{FF2B5EF4-FFF2-40B4-BE49-F238E27FC236}">
                <a16:creationId xmlns:a16="http://schemas.microsoft.com/office/drawing/2014/main" id="{8656155A-3E9D-4497-81EB-8171FA2886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6383" y="2926296"/>
            <a:ext cx="432000" cy="833624"/>
          </a:xfrm>
          <a:prstGeom prst="rect">
            <a:avLst/>
          </a:prstGeom>
        </p:spPr>
      </p:pic>
      <p:pic>
        <p:nvPicPr>
          <p:cNvPr id="92" name="Picture 91" descr="Icon&#10;&#10;Description automatically generated">
            <a:extLst>
              <a:ext uri="{FF2B5EF4-FFF2-40B4-BE49-F238E27FC236}">
                <a16:creationId xmlns:a16="http://schemas.microsoft.com/office/drawing/2014/main" id="{BCFE13F1-AC8A-4E16-9EAA-972433AFC2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6585" y="2926296"/>
            <a:ext cx="432000" cy="833624"/>
          </a:xfrm>
          <a:prstGeom prst="rect">
            <a:avLst/>
          </a:prstGeom>
        </p:spPr>
      </p:pic>
      <p:pic>
        <p:nvPicPr>
          <p:cNvPr id="93" name="Picture 92" descr="Icon&#10;&#10;Description automatically generated">
            <a:extLst>
              <a:ext uri="{FF2B5EF4-FFF2-40B4-BE49-F238E27FC236}">
                <a16:creationId xmlns:a16="http://schemas.microsoft.com/office/drawing/2014/main" id="{F40C59CF-C6B2-4EE0-8C4C-FC611ABA96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6180" y="2077018"/>
            <a:ext cx="432000" cy="833624"/>
          </a:xfrm>
          <a:prstGeom prst="rect">
            <a:avLst/>
          </a:prstGeom>
        </p:spPr>
      </p:pic>
      <p:pic>
        <p:nvPicPr>
          <p:cNvPr id="94" name="Picture 93" descr="A picture containing text, clipart&#10;&#10;Description automatically generated">
            <a:extLst>
              <a:ext uri="{FF2B5EF4-FFF2-40B4-BE49-F238E27FC236}">
                <a16:creationId xmlns:a16="http://schemas.microsoft.com/office/drawing/2014/main" id="{BE1BFD3A-C93E-4FD7-AE07-BA98D5134C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6383" y="3781683"/>
            <a:ext cx="432000" cy="833624"/>
          </a:xfrm>
          <a:prstGeom prst="rect">
            <a:avLst/>
          </a:prstGeom>
        </p:spPr>
      </p:pic>
      <p:pic>
        <p:nvPicPr>
          <p:cNvPr id="95" name="Picture 94" descr="A picture containing text, clipart&#10;&#10;Description automatically generated">
            <a:extLst>
              <a:ext uri="{FF2B5EF4-FFF2-40B4-BE49-F238E27FC236}">
                <a16:creationId xmlns:a16="http://schemas.microsoft.com/office/drawing/2014/main" id="{4C3BD308-6B08-4B2A-87A1-E33CC1E843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6180" y="3781683"/>
            <a:ext cx="432000" cy="833624"/>
          </a:xfrm>
          <a:prstGeom prst="rect">
            <a:avLst/>
          </a:prstGeom>
        </p:spPr>
      </p:pic>
      <p:pic>
        <p:nvPicPr>
          <p:cNvPr id="96" name="Picture 95" descr="A picture containing text, clipart&#10;&#10;Description automatically generated">
            <a:extLst>
              <a:ext uri="{FF2B5EF4-FFF2-40B4-BE49-F238E27FC236}">
                <a16:creationId xmlns:a16="http://schemas.microsoft.com/office/drawing/2014/main" id="{4F61126D-1DE7-47C3-8816-FA598B0F4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85" y="3781683"/>
            <a:ext cx="432000" cy="833624"/>
          </a:xfrm>
          <a:prstGeom prst="rect">
            <a:avLst/>
          </a:prstGeom>
        </p:spPr>
      </p:pic>
      <p:sp>
        <p:nvSpPr>
          <p:cNvPr id="97" name="TextBox 96">
            <a:extLst>
              <a:ext uri="{FF2B5EF4-FFF2-40B4-BE49-F238E27FC236}">
                <a16:creationId xmlns:a16="http://schemas.microsoft.com/office/drawing/2014/main" id="{4861B8C9-5BEE-4A14-8B68-044619EF5B53}"/>
              </a:ext>
            </a:extLst>
          </p:cNvPr>
          <p:cNvSpPr txBox="1"/>
          <p:nvPr/>
        </p:nvSpPr>
        <p:spPr>
          <a:xfrm>
            <a:off x="4204931" y="2355331"/>
            <a:ext cx="1188000" cy="276999"/>
          </a:xfrm>
          <a:prstGeom prst="rect">
            <a:avLst/>
          </a:prstGeom>
          <a:solidFill>
            <a:srgbClr val="F2F2F2">
              <a:alpha val="49020"/>
            </a:srgbClr>
          </a:solidFill>
        </p:spPr>
        <p:txBody>
          <a:bodyPr wrap="square">
            <a:spAutoFit/>
          </a:bodyPr>
          <a:lstStyle/>
          <a:p>
            <a:pPr algn="ctr"/>
            <a:r>
              <a:rPr lang="en-US" sz="1200" dirty="0">
                <a:solidFill>
                  <a:schemeClr val="tx1">
                    <a:lumMod val="85000"/>
                    <a:lumOff val="15000"/>
                  </a:schemeClr>
                </a:solidFill>
                <a:latin typeface="Segoe UI Semibold" panose="020B0702040204020203" pitchFamily="34" charset="0"/>
                <a:cs typeface="Segoe UI Semibold" panose="020B0702040204020203" pitchFamily="34" charset="0"/>
              </a:rPr>
              <a:t>Adverse Event</a:t>
            </a:r>
            <a:endParaRPr lang="en-IN" sz="12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399F767B-E361-41D5-8F81-C3669620602F}"/>
              </a:ext>
            </a:extLst>
          </p:cNvPr>
          <p:cNvSpPr txBox="1"/>
          <p:nvPr/>
        </p:nvSpPr>
        <p:spPr>
          <a:xfrm>
            <a:off x="4307653" y="3204609"/>
            <a:ext cx="949458" cy="276999"/>
          </a:xfrm>
          <a:prstGeom prst="rect">
            <a:avLst/>
          </a:prstGeom>
          <a:noFill/>
        </p:spPr>
        <p:txBody>
          <a:bodyPr wrap="square">
            <a:spAutoFit/>
          </a:bodyPr>
          <a:lstStyle/>
          <a:p>
            <a:pPr algn="ctr"/>
            <a:r>
              <a:rPr lang="en-IN" sz="1200" dirty="0">
                <a:solidFill>
                  <a:schemeClr val="tx1">
                    <a:lumMod val="85000"/>
                    <a:lumOff val="15000"/>
                  </a:schemeClr>
                </a:solidFill>
                <a:latin typeface="Segoe UI Semibold" panose="020B0702040204020203" pitchFamily="34" charset="0"/>
                <a:cs typeface="Segoe UI Semibold" panose="020B0702040204020203" pitchFamily="34" charset="0"/>
              </a:rPr>
              <a:t>No Benefit</a:t>
            </a:r>
          </a:p>
        </p:txBody>
      </p:sp>
      <p:sp>
        <p:nvSpPr>
          <p:cNvPr id="99" name="TextBox 98">
            <a:extLst>
              <a:ext uri="{FF2B5EF4-FFF2-40B4-BE49-F238E27FC236}">
                <a16:creationId xmlns:a16="http://schemas.microsoft.com/office/drawing/2014/main" id="{6FFCF720-A5C4-45B5-8522-F51B815F0EC5}"/>
              </a:ext>
            </a:extLst>
          </p:cNvPr>
          <p:cNvSpPr txBox="1"/>
          <p:nvPr/>
        </p:nvSpPr>
        <p:spPr>
          <a:xfrm>
            <a:off x="4422342" y="4059996"/>
            <a:ext cx="720080" cy="276999"/>
          </a:xfrm>
          <a:prstGeom prst="rect">
            <a:avLst/>
          </a:prstGeom>
          <a:noFill/>
        </p:spPr>
        <p:txBody>
          <a:bodyPr wrap="square">
            <a:spAutoFit/>
          </a:bodyPr>
          <a:lstStyle/>
          <a:p>
            <a:pPr algn="ctr"/>
            <a:r>
              <a:rPr lang="en-IN" sz="1200" dirty="0">
                <a:solidFill>
                  <a:schemeClr val="tx1">
                    <a:lumMod val="85000"/>
                    <a:lumOff val="15000"/>
                  </a:schemeClr>
                </a:solidFill>
                <a:latin typeface="Segoe UI Semibold" panose="020B0702040204020203" pitchFamily="34" charset="0"/>
                <a:cs typeface="Segoe UI Semibold" panose="020B0702040204020203" pitchFamily="34" charset="0"/>
              </a:rPr>
              <a:t>Benefit</a:t>
            </a:r>
          </a:p>
        </p:txBody>
      </p:sp>
      <p:sp>
        <p:nvSpPr>
          <p:cNvPr id="100" name="Oval 99">
            <a:extLst>
              <a:ext uri="{FF2B5EF4-FFF2-40B4-BE49-F238E27FC236}">
                <a16:creationId xmlns:a16="http://schemas.microsoft.com/office/drawing/2014/main" id="{EE016868-29F8-4B2E-AD72-7BEDC1B4FF3B}"/>
              </a:ext>
            </a:extLst>
          </p:cNvPr>
          <p:cNvSpPr/>
          <p:nvPr/>
        </p:nvSpPr>
        <p:spPr>
          <a:xfrm>
            <a:off x="2973075" y="3125756"/>
            <a:ext cx="432000" cy="432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1" name="Connector: Elbow 100">
            <a:extLst>
              <a:ext uri="{FF2B5EF4-FFF2-40B4-BE49-F238E27FC236}">
                <a16:creationId xmlns:a16="http://schemas.microsoft.com/office/drawing/2014/main" id="{B1AEC5DD-0962-4151-BD35-99349D19F578}"/>
              </a:ext>
            </a:extLst>
          </p:cNvPr>
          <p:cNvCxnSpPr>
            <a:stCxn id="100" idx="0"/>
            <a:endCxn id="93" idx="1"/>
          </p:cNvCxnSpPr>
          <p:nvPr/>
        </p:nvCxnSpPr>
        <p:spPr>
          <a:xfrm rot="5400000" flipH="1" flipV="1">
            <a:off x="3281664" y="2401241"/>
            <a:ext cx="631926" cy="81710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17087693-CF32-4C8D-ADB3-5389D86B6B99}"/>
              </a:ext>
            </a:extLst>
          </p:cNvPr>
          <p:cNvCxnSpPr>
            <a:stCxn id="100" idx="4"/>
            <a:endCxn id="95" idx="1"/>
          </p:cNvCxnSpPr>
          <p:nvPr/>
        </p:nvCxnSpPr>
        <p:spPr>
          <a:xfrm rot="16200000" flipH="1">
            <a:off x="3277258" y="3469572"/>
            <a:ext cx="640739" cy="81710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CA96300-94C5-4025-83FF-F636812BB2D6}"/>
              </a:ext>
            </a:extLst>
          </p:cNvPr>
          <p:cNvCxnSpPr>
            <a:stCxn id="100" idx="6"/>
            <a:endCxn id="90" idx="1"/>
          </p:cNvCxnSpPr>
          <p:nvPr/>
        </p:nvCxnSpPr>
        <p:spPr>
          <a:xfrm>
            <a:off x="3405075" y="3341756"/>
            <a:ext cx="6011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B65F1CD8-BF55-42B2-89EE-F852768B13B9}"/>
              </a:ext>
            </a:extLst>
          </p:cNvPr>
          <p:cNvSpPr txBox="1"/>
          <p:nvPr/>
        </p:nvSpPr>
        <p:spPr>
          <a:xfrm>
            <a:off x="2681710" y="3582976"/>
            <a:ext cx="972000" cy="461665"/>
          </a:xfrm>
          <a:prstGeom prst="rect">
            <a:avLst/>
          </a:prstGeom>
          <a:solidFill>
            <a:srgbClr val="EEECE1">
              <a:alpha val="50196"/>
            </a:srgbClr>
          </a:solidFill>
        </p:spPr>
        <p:txBody>
          <a:bodyPr wrap="square">
            <a:spAutoFit/>
          </a:bodyPr>
          <a:lstStyle/>
          <a:p>
            <a:pPr algn="ctr"/>
            <a:r>
              <a:rPr lang="en-US" sz="1200" dirty="0">
                <a:solidFill>
                  <a:schemeClr val="tx1">
                    <a:lumMod val="65000"/>
                    <a:lumOff val="35000"/>
                  </a:schemeClr>
                </a:solidFill>
                <a:latin typeface="Segoe UI Semibold" panose="020B0702040204020203" pitchFamily="34" charset="0"/>
                <a:cs typeface="Segoe UI Semibold" panose="020B0702040204020203" pitchFamily="34" charset="0"/>
              </a:rPr>
              <a:t>Therapy (mainly Rx)</a:t>
            </a:r>
            <a:endParaRPr lang="en-IN" sz="1200" dirty="0">
              <a:solidFill>
                <a:schemeClr val="tx1">
                  <a:lumMod val="65000"/>
                  <a:lumOff val="35000"/>
                </a:schemeClr>
              </a:solidFill>
              <a:latin typeface="Segoe UI Semibold" panose="020B0702040204020203" pitchFamily="34" charset="0"/>
              <a:cs typeface="Segoe UI Semibold" panose="020B0702040204020203" pitchFamily="34" charset="0"/>
            </a:endParaRPr>
          </a:p>
        </p:txBody>
      </p:sp>
      <p:pic>
        <p:nvPicPr>
          <p:cNvPr id="105" name="Picture 104" descr="Icon&#10;&#10;Description automatically generated">
            <a:extLst>
              <a:ext uri="{FF2B5EF4-FFF2-40B4-BE49-F238E27FC236}">
                <a16:creationId xmlns:a16="http://schemas.microsoft.com/office/drawing/2014/main" id="{CF14867E-B638-4920-B57C-4C704FF19F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03" y="1938519"/>
            <a:ext cx="432000" cy="833624"/>
          </a:xfrm>
          <a:prstGeom prst="rect">
            <a:avLst/>
          </a:prstGeom>
        </p:spPr>
      </p:pic>
      <p:pic>
        <p:nvPicPr>
          <p:cNvPr id="106" name="Picture 105" descr="Icon&#10;&#10;Description automatically generated">
            <a:extLst>
              <a:ext uri="{FF2B5EF4-FFF2-40B4-BE49-F238E27FC236}">
                <a16:creationId xmlns:a16="http://schemas.microsoft.com/office/drawing/2014/main" id="{3F7AFAEA-D1C6-4ED3-BF67-07A98A304A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8931" y="1938519"/>
            <a:ext cx="432000" cy="833624"/>
          </a:xfrm>
          <a:prstGeom prst="rect">
            <a:avLst/>
          </a:prstGeom>
        </p:spPr>
      </p:pic>
      <p:pic>
        <p:nvPicPr>
          <p:cNvPr id="107" name="Picture 106" descr="Icon&#10;&#10;Description automatically generated">
            <a:extLst>
              <a:ext uri="{FF2B5EF4-FFF2-40B4-BE49-F238E27FC236}">
                <a16:creationId xmlns:a16="http://schemas.microsoft.com/office/drawing/2014/main" id="{9E14045F-9F71-4D2A-8965-CB93A10D4C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6959" y="1938519"/>
            <a:ext cx="432000" cy="833624"/>
          </a:xfrm>
          <a:prstGeom prst="rect">
            <a:avLst/>
          </a:prstGeom>
        </p:spPr>
      </p:pic>
      <p:pic>
        <p:nvPicPr>
          <p:cNvPr id="108" name="Picture 107" descr="A picture containing text, clipart&#10;&#10;Description automatically generated">
            <a:extLst>
              <a:ext uri="{FF2B5EF4-FFF2-40B4-BE49-F238E27FC236}">
                <a16:creationId xmlns:a16="http://schemas.microsoft.com/office/drawing/2014/main" id="{814596DF-2464-4385-A69C-66E7E4311E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1701" y="2844151"/>
            <a:ext cx="432000" cy="833624"/>
          </a:xfrm>
          <a:prstGeom prst="rect">
            <a:avLst/>
          </a:prstGeom>
        </p:spPr>
      </p:pic>
      <p:pic>
        <p:nvPicPr>
          <p:cNvPr id="109" name="Picture 108" descr="Logo&#10;&#10;Description automatically generated with low confidence">
            <a:extLst>
              <a:ext uri="{FF2B5EF4-FFF2-40B4-BE49-F238E27FC236}">
                <a16:creationId xmlns:a16="http://schemas.microsoft.com/office/drawing/2014/main" id="{34E9B697-647A-4B1D-932A-63FEAAE51E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67576" y="2844151"/>
            <a:ext cx="432000" cy="833624"/>
          </a:xfrm>
          <a:prstGeom prst="rect">
            <a:avLst/>
          </a:prstGeom>
        </p:spPr>
      </p:pic>
      <p:pic>
        <p:nvPicPr>
          <p:cNvPr id="110" name="Picture 109" descr="Logo&#10;&#10;Description automatically generated with low confidence">
            <a:extLst>
              <a:ext uri="{FF2B5EF4-FFF2-40B4-BE49-F238E27FC236}">
                <a16:creationId xmlns:a16="http://schemas.microsoft.com/office/drawing/2014/main" id="{7450362F-70A5-4EC2-95B0-7F3C1F81643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36959" y="2844151"/>
            <a:ext cx="432000" cy="833624"/>
          </a:xfrm>
          <a:prstGeom prst="rect">
            <a:avLst/>
          </a:prstGeom>
        </p:spPr>
      </p:pic>
      <p:pic>
        <p:nvPicPr>
          <p:cNvPr id="111" name="Picture 110" descr="Icon&#10;&#10;Description automatically generated">
            <a:extLst>
              <a:ext uri="{FF2B5EF4-FFF2-40B4-BE49-F238E27FC236}">
                <a16:creationId xmlns:a16="http://schemas.microsoft.com/office/drawing/2014/main" id="{AF8FC0B1-6A3B-42B6-ADD4-571900E933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51701" y="3689551"/>
            <a:ext cx="432000" cy="833624"/>
          </a:xfrm>
          <a:prstGeom prst="rect">
            <a:avLst/>
          </a:prstGeom>
        </p:spPr>
      </p:pic>
      <p:pic>
        <p:nvPicPr>
          <p:cNvPr id="112" name="Picture 111" descr="Icon&#10;&#10;Description automatically generated">
            <a:extLst>
              <a:ext uri="{FF2B5EF4-FFF2-40B4-BE49-F238E27FC236}">
                <a16:creationId xmlns:a16="http://schemas.microsoft.com/office/drawing/2014/main" id="{F2A8F419-F310-4F2D-80D8-3EB90AFA5C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8502" y="3689551"/>
            <a:ext cx="432000" cy="833624"/>
          </a:xfrm>
          <a:prstGeom prst="rect">
            <a:avLst/>
          </a:prstGeom>
        </p:spPr>
      </p:pic>
      <p:pic>
        <p:nvPicPr>
          <p:cNvPr id="113" name="Picture 112" descr="Icon&#10;&#10;Description automatically generated">
            <a:extLst>
              <a:ext uri="{FF2B5EF4-FFF2-40B4-BE49-F238E27FC236}">
                <a16:creationId xmlns:a16="http://schemas.microsoft.com/office/drawing/2014/main" id="{83966B33-BA53-432D-A135-AE0C140F39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7979" y="3689551"/>
            <a:ext cx="432000" cy="833624"/>
          </a:xfrm>
          <a:prstGeom prst="rect">
            <a:avLst/>
          </a:prstGeom>
        </p:spPr>
      </p:pic>
      <p:pic>
        <p:nvPicPr>
          <p:cNvPr id="114" name="Picture 2" descr="Pills blue icon">
            <a:extLst>
              <a:ext uri="{FF2B5EF4-FFF2-40B4-BE49-F238E27FC236}">
                <a16:creationId xmlns:a16="http://schemas.microsoft.com/office/drawing/2014/main" id="{F654A378-A23E-4659-9AEB-A7CEE2A65E3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95392" y="3818363"/>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Pills icon">
            <a:extLst>
              <a:ext uri="{FF2B5EF4-FFF2-40B4-BE49-F238E27FC236}">
                <a16:creationId xmlns:a16="http://schemas.microsoft.com/office/drawing/2014/main" id="{3E64E326-B2A8-4409-A3AB-2E5AA0ECB14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95392" y="2067331"/>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descr="Icon&#10;&#10;Description automatically generated">
            <a:extLst>
              <a:ext uri="{FF2B5EF4-FFF2-40B4-BE49-F238E27FC236}">
                <a16:creationId xmlns:a16="http://schemas.microsoft.com/office/drawing/2014/main" id="{86F3A13F-1D9F-4286-9F9F-1A96BD1E6062}"/>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6233" t="20749" r="9656" b="23342"/>
          <a:stretch/>
        </p:blipFill>
        <p:spPr>
          <a:xfrm>
            <a:off x="8559392" y="3009073"/>
            <a:ext cx="648000" cy="430719"/>
          </a:xfrm>
          <a:prstGeom prst="rect">
            <a:avLst/>
          </a:prstGeom>
        </p:spPr>
      </p:pic>
      <p:sp>
        <p:nvSpPr>
          <p:cNvPr id="117" name="Arrow: Down 116">
            <a:extLst>
              <a:ext uri="{FF2B5EF4-FFF2-40B4-BE49-F238E27FC236}">
                <a16:creationId xmlns:a16="http://schemas.microsoft.com/office/drawing/2014/main" id="{0E63AE65-8B95-473B-9727-2678EBC42EB0}"/>
              </a:ext>
            </a:extLst>
          </p:cNvPr>
          <p:cNvSpPr/>
          <p:nvPr/>
        </p:nvSpPr>
        <p:spPr>
          <a:xfrm rot="16200000">
            <a:off x="7699813" y="3062245"/>
            <a:ext cx="1304703" cy="312134"/>
          </a:xfrm>
          <a:prstGeom prst="downArrow">
            <a:avLst>
              <a:gd name="adj1" fmla="val 58392"/>
              <a:gd name="adj2" fmla="val 7473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8" name="Picture 117" descr="Icon&#10;&#10;Description automatically generated">
            <a:extLst>
              <a:ext uri="{FF2B5EF4-FFF2-40B4-BE49-F238E27FC236}">
                <a16:creationId xmlns:a16="http://schemas.microsoft.com/office/drawing/2014/main" id="{CCCADD25-5F40-46FC-A0F7-48EAAAE2DF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2604" y="1938519"/>
            <a:ext cx="432000" cy="833624"/>
          </a:xfrm>
          <a:prstGeom prst="rect">
            <a:avLst/>
          </a:prstGeom>
        </p:spPr>
      </p:pic>
      <p:pic>
        <p:nvPicPr>
          <p:cNvPr id="119" name="Picture 118" descr="Icon&#10;&#10;Description automatically generated">
            <a:extLst>
              <a:ext uri="{FF2B5EF4-FFF2-40B4-BE49-F238E27FC236}">
                <a16:creationId xmlns:a16="http://schemas.microsoft.com/office/drawing/2014/main" id="{A6C52F73-24F3-41BE-AD52-62F958D1A0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0632" y="1938519"/>
            <a:ext cx="432000" cy="833624"/>
          </a:xfrm>
          <a:prstGeom prst="rect">
            <a:avLst/>
          </a:prstGeom>
        </p:spPr>
      </p:pic>
      <p:pic>
        <p:nvPicPr>
          <p:cNvPr id="120" name="Picture 119" descr="Icon&#10;&#10;Description automatically generated">
            <a:extLst>
              <a:ext uri="{FF2B5EF4-FFF2-40B4-BE49-F238E27FC236}">
                <a16:creationId xmlns:a16="http://schemas.microsoft.com/office/drawing/2014/main" id="{EF386EEE-9240-4B1F-8CF9-525802E737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8660" y="1938519"/>
            <a:ext cx="432000" cy="833624"/>
          </a:xfrm>
          <a:prstGeom prst="rect">
            <a:avLst/>
          </a:prstGeom>
        </p:spPr>
      </p:pic>
      <p:pic>
        <p:nvPicPr>
          <p:cNvPr id="121" name="Picture 120" descr="A picture containing text, clipart&#10;&#10;Description automatically generated">
            <a:extLst>
              <a:ext uri="{FF2B5EF4-FFF2-40B4-BE49-F238E27FC236}">
                <a16:creationId xmlns:a16="http://schemas.microsoft.com/office/drawing/2014/main" id="{D2B63B9F-A9A8-42E3-B14D-22ED8192AF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3402" y="2760030"/>
            <a:ext cx="432000" cy="833624"/>
          </a:xfrm>
          <a:prstGeom prst="rect">
            <a:avLst/>
          </a:prstGeom>
        </p:spPr>
      </p:pic>
      <p:pic>
        <p:nvPicPr>
          <p:cNvPr id="122" name="Picture 121" descr="Logo&#10;&#10;Description automatically generated with low confidence">
            <a:extLst>
              <a:ext uri="{FF2B5EF4-FFF2-40B4-BE49-F238E27FC236}">
                <a16:creationId xmlns:a16="http://schemas.microsoft.com/office/drawing/2014/main" id="{14B77183-0B52-4971-BDD1-75B69F8A3B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09277" y="2760030"/>
            <a:ext cx="432000" cy="833624"/>
          </a:xfrm>
          <a:prstGeom prst="rect">
            <a:avLst/>
          </a:prstGeom>
        </p:spPr>
      </p:pic>
      <p:pic>
        <p:nvPicPr>
          <p:cNvPr id="123" name="Picture 122" descr="Logo&#10;&#10;Description automatically generated with low confidence">
            <a:extLst>
              <a:ext uri="{FF2B5EF4-FFF2-40B4-BE49-F238E27FC236}">
                <a16:creationId xmlns:a16="http://schemas.microsoft.com/office/drawing/2014/main" id="{E2C6D975-E73A-46A4-9C73-5B8275E245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78660" y="2760030"/>
            <a:ext cx="432000" cy="833624"/>
          </a:xfrm>
          <a:prstGeom prst="rect">
            <a:avLst/>
          </a:prstGeom>
        </p:spPr>
      </p:pic>
      <p:pic>
        <p:nvPicPr>
          <p:cNvPr id="124" name="Picture 123" descr="Icon&#10;&#10;Description automatically generated">
            <a:extLst>
              <a:ext uri="{FF2B5EF4-FFF2-40B4-BE49-F238E27FC236}">
                <a16:creationId xmlns:a16="http://schemas.microsoft.com/office/drawing/2014/main" id="{89EB795A-4F99-4829-9283-FFD2A4EDD4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93402" y="3689551"/>
            <a:ext cx="432000" cy="833624"/>
          </a:xfrm>
          <a:prstGeom prst="rect">
            <a:avLst/>
          </a:prstGeom>
        </p:spPr>
      </p:pic>
      <p:pic>
        <p:nvPicPr>
          <p:cNvPr id="125" name="Picture 124" descr="Icon&#10;&#10;Description automatically generated">
            <a:extLst>
              <a:ext uri="{FF2B5EF4-FFF2-40B4-BE49-F238E27FC236}">
                <a16:creationId xmlns:a16="http://schemas.microsoft.com/office/drawing/2014/main" id="{CFD71A2B-421A-4825-9A2B-A7ECA2ADD3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0203" y="3689551"/>
            <a:ext cx="432000" cy="833624"/>
          </a:xfrm>
          <a:prstGeom prst="rect">
            <a:avLst/>
          </a:prstGeom>
        </p:spPr>
      </p:pic>
      <p:pic>
        <p:nvPicPr>
          <p:cNvPr id="126" name="Picture 125" descr="Icon&#10;&#10;Description automatically generated">
            <a:extLst>
              <a:ext uri="{FF2B5EF4-FFF2-40B4-BE49-F238E27FC236}">
                <a16:creationId xmlns:a16="http://schemas.microsoft.com/office/drawing/2014/main" id="{4E96AAB7-405A-4E8D-9B6D-FF672C9A82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19680" y="3689551"/>
            <a:ext cx="432000" cy="833624"/>
          </a:xfrm>
          <a:prstGeom prst="rect">
            <a:avLst/>
          </a:prstGeom>
        </p:spPr>
      </p:pic>
      <p:cxnSp>
        <p:nvCxnSpPr>
          <p:cNvPr id="127" name="Straight Arrow Connector 126">
            <a:extLst>
              <a:ext uri="{FF2B5EF4-FFF2-40B4-BE49-F238E27FC236}">
                <a16:creationId xmlns:a16="http://schemas.microsoft.com/office/drawing/2014/main" id="{9411571D-1EA8-44CD-9443-9F86445CE199}"/>
              </a:ext>
            </a:extLst>
          </p:cNvPr>
          <p:cNvCxnSpPr>
            <a:cxnSpLocks/>
          </p:cNvCxnSpPr>
          <p:nvPr/>
        </p:nvCxnSpPr>
        <p:spPr>
          <a:xfrm>
            <a:off x="9201372" y="2355331"/>
            <a:ext cx="43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69A8703-870D-4330-8C28-3035F878387B}"/>
              </a:ext>
            </a:extLst>
          </p:cNvPr>
          <p:cNvCxnSpPr>
            <a:cxnSpLocks/>
          </p:cNvCxnSpPr>
          <p:nvPr/>
        </p:nvCxnSpPr>
        <p:spPr>
          <a:xfrm>
            <a:off x="9291518" y="3204191"/>
            <a:ext cx="43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8FB098D-A5E1-4EF2-8479-B6B407EB0C50}"/>
              </a:ext>
            </a:extLst>
          </p:cNvPr>
          <p:cNvCxnSpPr>
            <a:cxnSpLocks/>
          </p:cNvCxnSpPr>
          <p:nvPr/>
        </p:nvCxnSpPr>
        <p:spPr>
          <a:xfrm>
            <a:off x="9291518" y="4068287"/>
            <a:ext cx="43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83B28954-4DBE-4924-94E0-30801A3587CA}"/>
              </a:ext>
            </a:extLst>
          </p:cNvPr>
          <p:cNvSpPr txBox="1"/>
          <p:nvPr/>
        </p:nvSpPr>
        <p:spPr>
          <a:xfrm>
            <a:off x="9459702" y="4484059"/>
            <a:ext cx="2131483" cy="461665"/>
          </a:xfrm>
          <a:prstGeom prst="rect">
            <a:avLst/>
          </a:prstGeom>
          <a:noFill/>
        </p:spPr>
        <p:txBody>
          <a:bodyPr wrap="square">
            <a:spAutoFit/>
          </a:bodyPr>
          <a:lstStyle/>
          <a:p>
            <a:pPr algn="ctr"/>
            <a:r>
              <a:rPr lang="en-IN" sz="1200" dirty="0">
                <a:solidFill>
                  <a:schemeClr val="tx1">
                    <a:lumMod val="85000"/>
                    <a:lumOff val="15000"/>
                  </a:schemeClr>
                </a:solidFill>
                <a:latin typeface="Segoe UI Semibold" panose="020B0702040204020203" pitchFamily="34" charset="0"/>
                <a:cs typeface="Segoe UI Semibold" panose="020B0702040204020203" pitchFamily="34" charset="0"/>
              </a:rPr>
              <a:t>Patient groups benefit from more a targeted treatment</a:t>
            </a:r>
          </a:p>
        </p:txBody>
      </p:sp>
      <p:sp>
        <p:nvSpPr>
          <p:cNvPr id="131" name="TextBox 130">
            <a:extLst>
              <a:ext uri="{FF2B5EF4-FFF2-40B4-BE49-F238E27FC236}">
                <a16:creationId xmlns:a16="http://schemas.microsoft.com/office/drawing/2014/main" id="{29431401-AF70-40C8-BA2E-1C4EDEAEB455}"/>
              </a:ext>
            </a:extLst>
          </p:cNvPr>
          <p:cNvSpPr txBox="1"/>
          <p:nvPr/>
        </p:nvSpPr>
        <p:spPr>
          <a:xfrm>
            <a:off x="7785165" y="5013176"/>
            <a:ext cx="2131483" cy="338554"/>
          </a:xfrm>
          <a:prstGeom prst="rect">
            <a:avLst/>
          </a:prstGeom>
          <a:noFill/>
        </p:spPr>
        <p:txBody>
          <a:bodyPr wrap="square">
            <a:spAutoFit/>
          </a:bodyPr>
          <a:lstStyle/>
          <a:p>
            <a:pPr algn="ctr"/>
            <a:r>
              <a:rPr lang="en-IN" sz="1600" dirty="0">
                <a:solidFill>
                  <a:srgbClr val="C00000"/>
                </a:solidFill>
                <a:latin typeface="Segoe UI Semibold" panose="020B0702040204020203" pitchFamily="34" charset="0"/>
                <a:cs typeface="Segoe UI Semibold" panose="020B0702040204020203" pitchFamily="34" charset="0"/>
              </a:rPr>
              <a:t>Stratified Medicine</a:t>
            </a:r>
          </a:p>
        </p:txBody>
      </p:sp>
      <p:sp>
        <p:nvSpPr>
          <p:cNvPr id="132" name="TextBox 131">
            <a:extLst>
              <a:ext uri="{FF2B5EF4-FFF2-40B4-BE49-F238E27FC236}">
                <a16:creationId xmlns:a16="http://schemas.microsoft.com/office/drawing/2014/main" id="{A2C69119-C07B-4EB8-9237-7492F1BD4986}"/>
              </a:ext>
            </a:extLst>
          </p:cNvPr>
          <p:cNvSpPr txBox="1"/>
          <p:nvPr/>
        </p:nvSpPr>
        <p:spPr>
          <a:xfrm>
            <a:off x="2326135" y="5031161"/>
            <a:ext cx="2131483" cy="338554"/>
          </a:xfrm>
          <a:prstGeom prst="rect">
            <a:avLst/>
          </a:prstGeom>
          <a:noFill/>
        </p:spPr>
        <p:txBody>
          <a:bodyPr wrap="square">
            <a:spAutoFit/>
          </a:bodyPr>
          <a:lstStyle/>
          <a:p>
            <a:pPr algn="ctr"/>
            <a:r>
              <a:rPr lang="en-IN" sz="1600" dirty="0">
                <a:solidFill>
                  <a:srgbClr val="C00000"/>
                </a:solidFill>
                <a:latin typeface="Segoe UI Semibold" panose="020B0702040204020203" pitchFamily="34" charset="0"/>
                <a:cs typeface="Segoe UI Semibold" panose="020B0702040204020203" pitchFamily="34" charset="0"/>
              </a:rPr>
              <a:t>Traditional Medicine</a:t>
            </a:r>
          </a:p>
        </p:txBody>
      </p:sp>
    </p:spTree>
    <p:extLst>
      <p:ext uri="{BB962C8B-B14F-4D97-AF65-F5344CB8AC3E}">
        <p14:creationId xmlns:p14="http://schemas.microsoft.com/office/powerpoint/2010/main" val="1609871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5AD3E97-E889-4B05-9AA6-0BF9915D14A1}"/>
              </a:ext>
            </a:extLst>
          </p:cNvPr>
          <p:cNvSpPr/>
          <p:nvPr/>
        </p:nvSpPr>
        <p:spPr>
          <a:xfrm>
            <a:off x="1429637" y="1628800"/>
            <a:ext cx="8985255" cy="3888432"/>
          </a:xfrm>
          <a:prstGeom prst="roundRect">
            <a:avLst>
              <a:gd name="adj" fmla="val 2557"/>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0" y="0"/>
            <a:ext cx="12188825" cy="715961"/>
          </a:xfrm>
        </p:spPr>
        <p:txBody>
          <a:bodyPr>
            <a:normAutofit/>
          </a:bodyPr>
          <a:lstStyle/>
          <a:p>
            <a:pPr algn="ctr"/>
            <a:r>
              <a:rPr lang="en-US" sz="3200" dirty="0"/>
              <a:t>Personalized Medicine</a:t>
            </a:r>
          </a:p>
        </p:txBody>
      </p:sp>
      <p:pic>
        <p:nvPicPr>
          <p:cNvPr id="40" name="Picture 39" descr="Icon&#10;&#10;Description automatically generated">
            <a:extLst>
              <a:ext uri="{FF2B5EF4-FFF2-40B4-BE49-F238E27FC236}">
                <a16:creationId xmlns:a16="http://schemas.microsoft.com/office/drawing/2014/main" id="{D6FD03E4-1B39-4BDC-8160-CA202E77B2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9889" y="1836442"/>
            <a:ext cx="432000" cy="833624"/>
          </a:xfrm>
          <a:prstGeom prst="rect">
            <a:avLst/>
          </a:prstGeom>
        </p:spPr>
      </p:pic>
      <p:pic>
        <p:nvPicPr>
          <p:cNvPr id="41" name="Picture 40" descr="Icon&#10;&#10;Description automatically generated">
            <a:extLst>
              <a:ext uri="{FF2B5EF4-FFF2-40B4-BE49-F238E27FC236}">
                <a16:creationId xmlns:a16="http://schemas.microsoft.com/office/drawing/2014/main" id="{18F2640B-61A9-4241-AE32-187B9BDB2E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0586" y="1836442"/>
            <a:ext cx="432000" cy="833624"/>
          </a:xfrm>
          <a:prstGeom prst="rect">
            <a:avLst/>
          </a:prstGeom>
        </p:spPr>
      </p:pic>
      <p:pic>
        <p:nvPicPr>
          <p:cNvPr id="42" name="Picture 41" descr="Icon&#10;&#10;Description automatically generated">
            <a:extLst>
              <a:ext uri="{FF2B5EF4-FFF2-40B4-BE49-F238E27FC236}">
                <a16:creationId xmlns:a16="http://schemas.microsoft.com/office/drawing/2014/main" id="{91C50283-2A50-49EA-B7A5-A216E43B12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3455" y="1836442"/>
            <a:ext cx="432000" cy="833624"/>
          </a:xfrm>
          <a:prstGeom prst="rect">
            <a:avLst/>
          </a:prstGeom>
        </p:spPr>
      </p:pic>
      <p:pic>
        <p:nvPicPr>
          <p:cNvPr id="43" name="Picture 42" descr="Icon&#10;&#10;Description automatically generated">
            <a:extLst>
              <a:ext uri="{FF2B5EF4-FFF2-40B4-BE49-F238E27FC236}">
                <a16:creationId xmlns:a16="http://schemas.microsoft.com/office/drawing/2014/main" id="{42127645-BA8D-4E5F-9365-6F05CDD94E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7021" y="2699692"/>
            <a:ext cx="432000" cy="833624"/>
          </a:xfrm>
          <a:prstGeom prst="rect">
            <a:avLst/>
          </a:prstGeom>
        </p:spPr>
      </p:pic>
      <p:pic>
        <p:nvPicPr>
          <p:cNvPr id="44" name="Picture 43" descr="A picture containing text, clipart&#10;&#10;Description automatically generated">
            <a:extLst>
              <a:ext uri="{FF2B5EF4-FFF2-40B4-BE49-F238E27FC236}">
                <a16:creationId xmlns:a16="http://schemas.microsoft.com/office/drawing/2014/main" id="{661147F6-E04F-4E0B-98EB-057CB01B14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9889" y="2723510"/>
            <a:ext cx="432000" cy="833624"/>
          </a:xfrm>
          <a:prstGeom prst="rect">
            <a:avLst/>
          </a:prstGeom>
        </p:spPr>
      </p:pic>
      <p:pic>
        <p:nvPicPr>
          <p:cNvPr id="45" name="Picture 44" descr="Icon&#10;&#10;Description automatically generated">
            <a:extLst>
              <a:ext uri="{FF2B5EF4-FFF2-40B4-BE49-F238E27FC236}">
                <a16:creationId xmlns:a16="http://schemas.microsoft.com/office/drawing/2014/main" id="{8C62CD91-B66B-40C2-AB57-9CD2F8B6FF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3455" y="2709136"/>
            <a:ext cx="432000" cy="833624"/>
          </a:xfrm>
          <a:prstGeom prst="rect">
            <a:avLst/>
          </a:prstGeom>
        </p:spPr>
      </p:pic>
      <p:pic>
        <p:nvPicPr>
          <p:cNvPr id="46" name="Picture 45" descr="A picture containing text, clipart&#10;&#10;Description automatically generated">
            <a:extLst>
              <a:ext uri="{FF2B5EF4-FFF2-40B4-BE49-F238E27FC236}">
                <a16:creationId xmlns:a16="http://schemas.microsoft.com/office/drawing/2014/main" id="{D143D176-D398-4714-8F53-A5BB32287B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3455" y="3581830"/>
            <a:ext cx="432000" cy="833624"/>
          </a:xfrm>
          <a:prstGeom prst="rect">
            <a:avLst/>
          </a:prstGeom>
        </p:spPr>
      </p:pic>
      <p:pic>
        <p:nvPicPr>
          <p:cNvPr id="47" name="Picture 46" descr="Icon&#10;&#10;Description automatically generated">
            <a:extLst>
              <a:ext uri="{FF2B5EF4-FFF2-40B4-BE49-F238E27FC236}">
                <a16:creationId xmlns:a16="http://schemas.microsoft.com/office/drawing/2014/main" id="{768DD324-47A9-438F-AE4A-4C33F3C446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9889" y="3610578"/>
            <a:ext cx="432000" cy="833624"/>
          </a:xfrm>
          <a:prstGeom prst="rect">
            <a:avLst/>
          </a:prstGeom>
        </p:spPr>
      </p:pic>
      <p:pic>
        <p:nvPicPr>
          <p:cNvPr id="48" name="Picture 47" descr="Icon&#10;&#10;Description automatically generated with medium confidence">
            <a:extLst>
              <a:ext uri="{FF2B5EF4-FFF2-40B4-BE49-F238E27FC236}">
                <a16:creationId xmlns:a16="http://schemas.microsoft.com/office/drawing/2014/main" id="{29F07FE2-F221-4566-A6CF-A2B6424760A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37021" y="3562942"/>
            <a:ext cx="432000" cy="833624"/>
          </a:xfrm>
          <a:prstGeom prst="rect">
            <a:avLst/>
          </a:prstGeom>
        </p:spPr>
      </p:pic>
      <p:pic>
        <p:nvPicPr>
          <p:cNvPr id="49" name="Picture 48" descr="Icon&#10;&#10;Description automatically generated">
            <a:extLst>
              <a:ext uri="{FF2B5EF4-FFF2-40B4-BE49-F238E27FC236}">
                <a16:creationId xmlns:a16="http://schemas.microsoft.com/office/drawing/2014/main" id="{8FFB7D86-8363-4B59-AA27-F638E21425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80586" y="2698334"/>
            <a:ext cx="432000" cy="833624"/>
          </a:xfrm>
          <a:prstGeom prst="rect">
            <a:avLst/>
          </a:prstGeom>
        </p:spPr>
      </p:pic>
      <p:pic>
        <p:nvPicPr>
          <p:cNvPr id="50" name="Picture 49" descr="Icon&#10;&#10;Description automatically generated with low confidence">
            <a:extLst>
              <a:ext uri="{FF2B5EF4-FFF2-40B4-BE49-F238E27FC236}">
                <a16:creationId xmlns:a16="http://schemas.microsoft.com/office/drawing/2014/main" id="{19A049B7-A270-4B2A-B4F8-A0E9268FAD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7021" y="1836442"/>
            <a:ext cx="432000" cy="833624"/>
          </a:xfrm>
          <a:prstGeom prst="rect">
            <a:avLst/>
          </a:prstGeom>
        </p:spPr>
      </p:pic>
      <p:pic>
        <p:nvPicPr>
          <p:cNvPr id="51" name="Picture 50" descr="Icon&#10;&#10;Description automatically generated">
            <a:extLst>
              <a:ext uri="{FF2B5EF4-FFF2-40B4-BE49-F238E27FC236}">
                <a16:creationId xmlns:a16="http://schemas.microsoft.com/office/drawing/2014/main" id="{6694E244-5AEC-4EEF-9D9D-D0953EB359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80586" y="3560226"/>
            <a:ext cx="432000" cy="833624"/>
          </a:xfrm>
          <a:prstGeom prst="rect">
            <a:avLst/>
          </a:prstGeom>
        </p:spPr>
      </p:pic>
      <p:sp>
        <p:nvSpPr>
          <p:cNvPr id="52" name="Arrow: Down 51">
            <a:extLst>
              <a:ext uri="{FF2B5EF4-FFF2-40B4-BE49-F238E27FC236}">
                <a16:creationId xmlns:a16="http://schemas.microsoft.com/office/drawing/2014/main" id="{A20B7419-D94B-4953-A54F-EC874FDD5B4B}"/>
              </a:ext>
            </a:extLst>
          </p:cNvPr>
          <p:cNvSpPr/>
          <p:nvPr/>
        </p:nvSpPr>
        <p:spPr>
          <a:xfrm rot="16200000">
            <a:off x="4365634" y="3136498"/>
            <a:ext cx="1304703" cy="312134"/>
          </a:xfrm>
          <a:prstGeom prst="downArrow">
            <a:avLst>
              <a:gd name="adj1" fmla="val 58392"/>
              <a:gd name="adj2" fmla="val 7473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52">
            <a:extLst>
              <a:ext uri="{FF2B5EF4-FFF2-40B4-BE49-F238E27FC236}">
                <a16:creationId xmlns:a16="http://schemas.microsoft.com/office/drawing/2014/main" id="{947AFA2A-0539-4919-ADE4-27F160074B35}"/>
              </a:ext>
            </a:extLst>
          </p:cNvPr>
          <p:cNvSpPr/>
          <p:nvPr/>
        </p:nvSpPr>
        <p:spPr>
          <a:xfrm>
            <a:off x="3886676" y="1889606"/>
            <a:ext cx="801155" cy="2801775"/>
          </a:xfrm>
          <a:prstGeom prst="roundRect">
            <a:avLst>
              <a:gd name="adj" fmla="val 1117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Picture 53" descr="Icon&#10;&#10;Description automatically generated">
            <a:extLst>
              <a:ext uri="{FF2B5EF4-FFF2-40B4-BE49-F238E27FC236}">
                <a16:creationId xmlns:a16="http://schemas.microsoft.com/office/drawing/2014/main" id="{88806A25-03E7-4122-A9A3-89213E83DB4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63253" y="1916845"/>
            <a:ext cx="648000" cy="648000"/>
          </a:xfrm>
          <a:prstGeom prst="rect">
            <a:avLst/>
          </a:prstGeom>
        </p:spPr>
      </p:pic>
      <p:pic>
        <p:nvPicPr>
          <p:cNvPr id="55" name="Picture 54" descr="Icon&#10;&#10;Description automatically generated">
            <a:extLst>
              <a:ext uri="{FF2B5EF4-FFF2-40B4-BE49-F238E27FC236}">
                <a16:creationId xmlns:a16="http://schemas.microsoft.com/office/drawing/2014/main" id="{E5A4BFB4-9C3A-4882-9497-8FBD6B4FFAB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99253" y="2702245"/>
            <a:ext cx="576000" cy="576000"/>
          </a:xfrm>
          <a:prstGeom prst="rect">
            <a:avLst/>
          </a:prstGeom>
        </p:spPr>
      </p:pic>
      <p:pic>
        <p:nvPicPr>
          <p:cNvPr id="56" name="Picture 55" descr="Icon&#10;&#10;Description automatically generated">
            <a:extLst>
              <a:ext uri="{FF2B5EF4-FFF2-40B4-BE49-F238E27FC236}">
                <a16:creationId xmlns:a16="http://schemas.microsoft.com/office/drawing/2014/main" id="{958D1F57-F397-468F-9675-845B2F4E4761}"/>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2616" t="12978" r="23124" b="13250"/>
          <a:stretch/>
        </p:blipFill>
        <p:spPr>
          <a:xfrm>
            <a:off x="4071253" y="3415645"/>
            <a:ext cx="432000" cy="587345"/>
          </a:xfrm>
          <a:prstGeom prst="rect">
            <a:avLst/>
          </a:prstGeom>
        </p:spPr>
      </p:pic>
      <p:pic>
        <p:nvPicPr>
          <p:cNvPr id="57" name="Picture 56" descr="A screenshot of a computer&#10;&#10;Description automatically generated with low confidence">
            <a:extLst>
              <a:ext uri="{FF2B5EF4-FFF2-40B4-BE49-F238E27FC236}">
                <a16:creationId xmlns:a16="http://schemas.microsoft.com/office/drawing/2014/main" id="{898350BA-EC03-46F1-9D08-92CD231AD71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5224" t="22167" r="54459" b="16135"/>
          <a:stretch/>
        </p:blipFill>
        <p:spPr>
          <a:xfrm>
            <a:off x="3999253" y="4140390"/>
            <a:ext cx="576000" cy="440738"/>
          </a:xfrm>
          <a:prstGeom prst="rect">
            <a:avLst/>
          </a:prstGeom>
        </p:spPr>
      </p:pic>
      <p:sp>
        <p:nvSpPr>
          <p:cNvPr id="58" name="TextBox 57">
            <a:extLst>
              <a:ext uri="{FF2B5EF4-FFF2-40B4-BE49-F238E27FC236}">
                <a16:creationId xmlns:a16="http://schemas.microsoft.com/office/drawing/2014/main" id="{6A1F9BD4-3573-42AA-B0C9-FEB4C82D9117}"/>
              </a:ext>
            </a:extLst>
          </p:cNvPr>
          <p:cNvSpPr txBox="1"/>
          <p:nvPr/>
        </p:nvSpPr>
        <p:spPr>
          <a:xfrm>
            <a:off x="3592452" y="4691382"/>
            <a:ext cx="1368000" cy="646331"/>
          </a:xfrm>
          <a:prstGeom prst="rect">
            <a:avLst/>
          </a:prstGeom>
          <a:noFill/>
        </p:spPr>
        <p:txBody>
          <a:bodyPr wrap="square">
            <a:spAutoFit/>
          </a:bodyPr>
          <a:lstStyle>
            <a:defPPr>
              <a:defRPr lang="en-US"/>
            </a:defPPr>
            <a:lvl1pPr algn="ctr">
              <a:defRPr sz="12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IN" dirty="0"/>
              <a:t>Companion Diagnostic (</a:t>
            </a:r>
            <a:r>
              <a:rPr lang="en-IN" dirty="0" err="1"/>
              <a:t>CDx</a:t>
            </a:r>
            <a:r>
              <a:rPr lang="en-IN" dirty="0"/>
              <a:t>) Biomarker</a:t>
            </a:r>
          </a:p>
        </p:txBody>
      </p:sp>
      <p:sp>
        <p:nvSpPr>
          <p:cNvPr id="59" name="TextBox 58">
            <a:extLst>
              <a:ext uri="{FF2B5EF4-FFF2-40B4-BE49-F238E27FC236}">
                <a16:creationId xmlns:a16="http://schemas.microsoft.com/office/drawing/2014/main" id="{3A7D6470-5B01-495A-BFB3-92EF42A8B28E}"/>
              </a:ext>
            </a:extLst>
          </p:cNvPr>
          <p:cNvSpPr txBox="1"/>
          <p:nvPr/>
        </p:nvSpPr>
        <p:spPr>
          <a:xfrm>
            <a:off x="6220841" y="2083355"/>
            <a:ext cx="2686784" cy="307777"/>
          </a:xfrm>
          <a:prstGeom prst="rect">
            <a:avLst/>
          </a:prstGeom>
          <a:noFill/>
        </p:spPr>
        <p:txBody>
          <a:bodyPr wrap="square">
            <a:spAutoFit/>
          </a:bodyPr>
          <a:lstStyle/>
          <a:p>
            <a:pPr algn="ctr"/>
            <a:r>
              <a:rPr lang="en-US" sz="1400" dirty="0">
                <a:latin typeface="Segoe UI Semibold" panose="020B0702040204020203" pitchFamily="34" charset="0"/>
                <a:cs typeface="Segoe UI Semibold" panose="020B0702040204020203" pitchFamily="34" charset="0"/>
              </a:rPr>
              <a:t>Therapy (Rx + Dx = </a:t>
            </a:r>
            <a:r>
              <a:rPr lang="en-US" sz="1400" dirty="0" err="1">
                <a:latin typeface="Segoe UI Semibold" panose="020B0702040204020203" pitchFamily="34" charset="0"/>
                <a:cs typeface="Segoe UI Semibold" panose="020B0702040204020203" pitchFamily="34" charset="0"/>
              </a:rPr>
              <a:t>CDx</a:t>
            </a:r>
            <a:r>
              <a:rPr lang="en-US" sz="1400" dirty="0">
                <a:latin typeface="Segoe UI Semibold" panose="020B0702040204020203" pitchFamily="34" charset="0"/>
                <a:cs typeface="Segoe UI Semibold" panose="020B0702040204020203" pitchFamily="34" charset="0"/>
              </a:rPr>
              <a:t>)</a:t>
            </a:r>
            <a:endParaRPr lang="en-IN" sz="1400" dirty="0">
              <a:latin typeface="Segoe UI Semibold" panose="020B0702040204020203" pitchFamily="34" charset="0"/>
              <a:cs typeface="Segoe UI Semibold" panose="020B0702040204020203" pitchFamily="34" charset="0"/>
            </a:endParaRPr>
          </a:p>
        </p:txBody>
      </p:sp>
      <p:pic>
        <p:nvPicPr>
          <p:cNvPr id="60" name="Picture 59" descr="Icon&#10;&#10;Description automatically generated">
            <a:extLst>
              <a:ext uri="{FF2B5EF4-FFF2-40B4-BE49-F238E27FC236}">
                <a16:creationId xmlns:a16="http://schemas.microsoft.com/office/drawing/2014/main" id="{5510B2BE-D35C-41B2-B045-DEAFA157C4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3693" y="3198312"/>
            <a:ext cx="432000" cy="833624"/>
          </a:xfrm>
          <a:prstGeom prst="rect">
            <a:avLst/>
          </a:prstGeom>
        </p:spPr>
      </p:pic>
      <p:pic>
        <p:nvPicPr>
          <p:cNvPr id="61" name="Picture 60" descr="Icon&#10;&#10;Description automatically generated">
            <a:extLst>
              <a:ext uri="{FF2B5EF4-FFF2-40B4-BE49-F238E27FC236}">
                <a16:creationId xmlns:a16="http://schemas.microsoft.com/office/drawing/2014/main" id="{D513892F-0F90-45EE-9CE7-8714F3CD22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3629" y="3198312"/>
            <a:ext cx="432000" cy="833624"/>
          </a:xfrm>
          <a:prstGeom prst="rect">
            <a:avLst/>
          </a:prstGeom>
        </p:spPr>
      </p:pic>
      <p:pic>
        <p:nvPicPr>
          <p:cNvPr id="62" name="Picture 61" descr="A picture containing text, clipart&#10;&#10;Description automatically generated">
            <a:extLst>
              <a:ext uri="{FF2B5EF4-FFF2-40B4-BE49-F238E27FC236}">
                <a16:creationId xmlns:a16="http://schemas.microsoft.com/office/drawing/2014/main" id="{B3C9C23B-C198-47DA-86D9-33248604F1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3661" y="3198312"/>
            <a:ext cx="432000" cy="833624"/>
          </a:xfrm>
          <a:prstGeom prst="rect">
            <a:avLst/>
          </a:prstGeom>
        </p:spPr>
      </p:pic>
      <p:pic>
        <p:nvPicPr>
          <p:cNvPr id="63" name="Picture 62" descr="Icon&#10;&#10;Description automatically generated with medium confidence">
            <a:extLst>
              <a:ext uri="{FF2B5EF4-FFF2-40B4-BE49-F238E27FC236}">
                <a16:creationId xmlns:a16="http://schemas.microsoft.com/office/drawing/2014/main" id="{D163D171-09CC-49E6-8D97-F7F0F67341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3565" y="3198312"/>
            <a:ext cx="432000" cy="833624"/>
          </a:xfrm>
          <a:prstGeom prst="rect">
            <a:avLst/>
          </a:prstGeom>
        </p:spPr>
      </p:pic>
      <p:pic>
        <p:nvPicPr>
          <p:cNvPr id="64" name="Picture 63" descr="Icon&#10;&#10;Description automatically generated with low confidence">
            <a:extLst>
              <a:ext uri="{FF2B5EF4-FFF2-40B4-BE49-F238E27FC236}">
                <a16:creationId xmlns:a16="http://schemas.microsoft.com/office/drawing/2014/main" id="{8BBA1CFA-B386-4F87-B3EC-5D9E74E21A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23597" y="3198312"/>
            <a:ext cx="432000" cy="833624"/>
          </a:xfrm>
          <a:prstGeom prst="rect">
            <a:avLst/>
          </a:prstGeom>
        </p:spPr>
      </p:pic>
      <p:pic>
        <p:nvPicPr>
          <p:cNvPr id="65" name="Picture 64" descr="Icon&#10;&#10;Description automatically generated">
            <a:extLst>
              <a:ext uri="{FF2B5EF4-FFF2-40B4-BE49-F238E27FC236}">
                <a16:creationId xmlns:a16="http://schemas.microsoft.com/office/drawing/2014/main" id="{8C8A6159-3E93-4232-8BA7-9CA4C33911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83534" y="3198312"/>
            <a:ext cx="432000" cy="833624"/>
          </a:xfrm>
          <a:prstGeom prst="rect">
            <a:avLst/>
          </a:prstGeom>
        </p:spPr>
      </p:pic>
      <p:pic>
        <p:nvPicPr>
          <p:cNvPr id="66" name="Picture 2" descr="Pills blue icon">
            <a:extLst>
              <a:ext uri="{FF2B5EF4-FFF2-40B4-BE49-F238E27FC236}">
                <a16:creationId xmlns:a16="http://schemas.microsoft.com/office/drawing/2014/main" id="{22DF604D-588E-490E-A268-18A19DAEA4E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82789" y="2540950"/>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Pills icon">
            <a:extLst>
              <a:ext uri="{FF2B5EF4-FFF2-40B4-BE49-F238E27FC236}">
                <a16:creationId xmlns:a16="http://schemas.microsoft.com/office/drawing/2014/main" id="{F3CC8C73-C210-47A0-91E8-B1862F03896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318069" y="2562722"/>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Icon&#10;&#10;Description automatically generated">
            <a:extLst>
              <a:ext uri="{FF2B5EF4-FFF2-40B4-BE49-F238E27FC236}">
                <a16:creationId xmlns:a16="http://schemas.microsoft.com/office/drawing/2014/main" id="{FD0DBA4F-FD97-47F2-BB13-1F56DE24869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6233" t="20749" r="9656" b="23342"/>
          <a:stretch/>
        </p:blipFill>
        <p:spPr>
          <a:xfrm>
            <a:off x="6164429" y="2668329"/>
            <a:ext cx="648000" cy="430719"/>
          </a:xfrm>
          <a:prstGeom prst="rect">
            <a:avLst/>
          </a:prstGeom>
        </p:spPr>
      </p:pic>
      <p:sp>
        <p:nvSpPr>
          <p:cNvPr id="69" name="TextBox 68">
            <a:extLst>
              <a:ext uri="{FF2B5EF4-FFF2-40B4-BE49-F238E27FC236}">
                <a16:creationId xmlns:a16="http://schemas.microsoft.com/office/drawing/2014/main" id="{453CE3BD-19DD-439E-991A-B58A19243718}"/>
              </a:ext>
            </a:extLst>
          </p:cNvPr>
          <p:cNvSpPr txBox="1"/>
          <p:nvPr/>
        </p:nvSpPr>
        <p:spPr>
          <a:xfrm>
            <a:off x="5775697" y="4304129"/>
            <a:ext cx="3780000" cy="276999"/>
          </a:xfrm>
          <a:prstGeom prst="rect">
            <a:avLst/>
          </a:prstGeom>
          <a:noFill/>
        </p:spPr>
        <p:txBody>
          <a:bodyPr wrap="square">
            <a:spAutoFit/>
          </a:bodyPr>
          <a:lstStyle/>
          <a:p>
            <a:pPr algn="ctr"/>
            <a:r>
              <a:rPr lang="en-IN" sz="1200" dirty="0">
                <a:solidFill>
                  <a:schemeClr val="tx1">
                    <a:lumMod val="85000"/>
                    <a:lumOff val="15000"/>
                  </a:schemeClr>
                </a:solidFill>
                <a:latin typeface="Segoe UI Semibold" panose="020B0702040204020203" pitchFamily="34" charset="0"/>
                <a:cs typeface="Segoe UI Semibold" panose="020B0702040204020203" pitchFamily="34" charset="0"/>
              </a:rPr>
              <a:t>Each patient benefits from individualized treatment</a:t>
            </a:r>
          </a:p>
        </p:txBody>
      </p:sp>
      <p:pic>
        <p:nvPicPr>
          <p:cNvPr id="70" name="Picture 69" descr="Icon&#10;&#10;Description automatically generated">
            <a:extLst>
              <a:ext uri="{FF2B5EF4-FFF2-40B4-BE49-F238E27FC236}">
                <a16:creationId xmlns:a16="http://schemas.microsoft.com/office/drawing/2014/main" id="{88A9774A-6309-4E4C-95D8-AF3CEE34578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94078" y="2523048"/>
            <a:ext cx="576000" cy="576000"/>
          </a:xfrm>
          <a:prstGeom prst="rect">
            <a:avLst/>
          </a:prstGeom>
        </p:spPr>
      </p:pic>
      <p:pic>
        <p:nvPicPr>
          <p:cNvPr id="71" name="Picture 14" descr="Free Drug Icon of Colored Outline style - Available in SVG, PNG, EPS, AI &amp;  Icon fonts">
            <a:extLst>
              <a:ext uri="{FF2B5EF4-FFF2-40B4-BE49-F238E27FC236}">
                <a16:creationId xmlns:a16="http://schemas.microsoft.com/office/drawing/2014/main" id="{41A27EB5-3ABD-45FB-AB60-803209C4893E}"/>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2720" t="10447" r="9358" b="11435"/>
          <a:stretch/>
        </p:blipFill>
        <p:spPr bwMode="auto">
          <a:xfrm>
            <a:off x="9640439" y="2478312"/>
            <a:ext cx="71819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Logo&#10;&#10;Description automatically generated">
            <a:extLst>
              <a:ext uri="{FF2B5EF4-FFF2-40B4-BE49-F238E27FC236}">
                <a16:creationId xmlns:a16="http://schemas.microsoft.com/office/drawing/2014/main" id="{60F6E99E-F403-4289-9CA6-A5DE6459AC0A}"/>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16815" r="16774" b="27620"/>
          <a:stretch/>
        </p:blipFill>
        <p:spPr>
          <a:xfrm>
            <a:off x="7929149" y="2585038"/>
            <a:ext cx="594569" cy="576000"/>
          </a:xfrm>
          <a:prstGeom prst="rect">
            <a:avLst/>
          </a:prstGeom>
        </p:spPr>
      </p:pic>
      <p:pic>
        <p:nvPicPr>
          <p:cNvPr id="73" name="Picture 72" descr="Icon&#10;&#10;Description automatically generated">
            <a:extLst>
              <a:ext uri="{FF2B5EF4-FFF2-40B4-BE49-F238E27FC236}">
                <a16:creationId xmlns:a16="http://schemas.microsoft.com/office/drawing/2014/main" id="{5312A19B-1F19-473A-9757-03F46616C39D}"/>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093455" y="4454524"/>
            <a:ext cx="432000" cy="833624"/>
          </a:xfrm>
          <a:prstGeom prst="rect">
            <a:avLst/>
          </a:prstGeom>
        </p:spPr>
      </p:pic>
      <p:pic>
        <p:nvPicPr>
          <p:cNvPr id="74" name="Picture 73" descr="Icon&#10;&#10;Description automatically generated">
            <a:extLst>
              <a:ext uri="{FF2B5EF4-FFF2-40B4-BE49-F238E27FC236}">
                <a16:creationId xmlns:a16="http://schemas.microsoft.com/office/drawing/2014/main" id="{4582500A-8366-4464-913D-571B4DFDC79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49889" y="4497646"/>
            <a:ext cx="432000" cy="833624"/>
          </a:xfrm>
          <a:prstGeom prst="rect">
            <a:avLst/>
          </a:prstGeom>
        </p:spPr>
      </p:pic>
      <p:pic>
        <p:nvPicPr>
          <p:cNvPr id="75" name="Picture 74" descr="Logo&#10;&#10;Description automatically generated with low confidence">
            <a:extLst>
              <a:ext uri="{FF2B5EF4-FFF2-40B4-BE49-F238E27FC236}">
                <a16:creationId xmlns:a16="http://schemas.microsoft.com/office/drawing/2014/main" id="{79E5556C-F357-4798-A381-1DF4DE3C4D6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637021" y="4426191"/>
            <a:ext cx="432000" cy="833624"/>
          </a:xfrm>
          <a:prstGeom prst="rect">
            <a:avLst/>
          </a:prstGeom>
        </p:spPr>
      </p:pic>
      <p:pic>
        <p:nvPicPr>
          <p:cNvPr id="76" name="Picture 75" descr="Icon&#10;&#10;Description automatically generated">
            <a:extLst>
              <a:ext uri="{FF2B5EF4-FFF2-40B4-BE49-F238E27FC236}">
                <a16:creationId xmlns:a16="http://schemas.microsoft.com/office/drawing/2014/main" id="{C8A3E91D-2752-45A5-82AB-0682EC54C6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0586" y="4422119"/>
            <a:ext cx="432000" cy="833624"/>
          </a:xfrm>
          <a:prstGeom prst="rect">
            <a:avLst/>
          </a:prstGeom>
        </p:spPr>
      </p:pic>
    </p:spTree>
    <p:extLst>
      <p:ext uri="{BB962C8B-B14F-4D97-AF65-F5344CB8AC3E}">
        <p14:creationId xmlns:p14="http://schemas.microsoft.com/office/powerpoint/2010/main" val="745635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0B5A7C-FE75-4977-9A6E-31BDAD5EC4B6}"/>
              </a:ext>
            </a:extLst>
          </p:cNvPr>
          <p:cNvSpPr txBox="1"/>
          <p:nvPr/>
        </p:nvSpPr>
        <p:spPr>
          <a:xfrm>
            <a:off x="1000418" y="1595624"/>
            <a:ext cx="1584176" cy="461665"/>
          </a:xfrm>
          <a:prstGeom prst="rect">
            <a:avLst/>
          </a:prstGeom>
          <a:noFill/>
        </p:spPr>
        <p:txBody>
          <a:bodyPr wrap="square">
            <a:spAutoFit/>
          </a:bodyPr>
          <a:lstStyle/>
          <a:p>
            <a:pPr algn="ctr"/>
            <a:r>
              <a:rPr lang="en-IN" sz="1200" dirty="0">
                <a:solidFill>
                  <a:schemeClr val="tx1">
                    <a:lumMod val="65000"/>
                    <a:lumOff val="35000"/>
                  </a:schemeClr>
                </a:solidFill>
                <a:latin typeface="Segoe UI Semibold" panose="020B0702040204020203" pitchFamily="34" charset="0"/>
                <a:cs typeface="Segoe UI Semibold" panose="020B0702040204020203" pitchFamily="34" charset="0"/>
              </a:rPr>
              <a:t>Electronic access to medical research</a:t>
            </a:r>
          </a:p>
        </p:txBody>
      </p:sp>
      <p:pic>
        <p:nvPicPr>
          <p:cNvPr id="4" name="Picture 3" descr="A picture containing text, clipart&#10;&#10;Description automatically generated">
            <a:extLst>
              <a:ext uri="{FF2B5EF4-FFF2-40B4-BE49-F238E27FC236}">
                <a16:creationId xmlns:a16="http://schemas.microsoft.com/office/drawing/2014/main" id="{E24B7ADF-7BE5-4295-B7FA-17E986344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5479" y="1199624"/>
            <a:ext cx="1114054" cy="396000"/>
          </a:xfrm>
          <a:prstGeom prst="rect">
            <a:avLst/>
          </a:prstGeom>
        </p:spPr>
      </p:pic>
      <p:sp>
        <p:nvSpPr>
          <p:cNvPr id="5" name="TextBox 4">
            <a:extLst>
              <a:ext uri="{FF2B5EF4-FFF2-40B4-BE49-F238E27FC236}">
                <a16:creationId xmlns:a16="http://schemas.microsoft.com/office/drawing/2014/main" id="{5EC99FAB-6AC4-4D45-A09E-651337ACDBCD}"/>
              </a:ext>
            </a:extLst>
          </p:cNvPr>
          <p:cNvSpPr txBox="1"/>
          <p:nvPr/>
        </p:nvSpPr>
        <p:spPr>
          <a:xfrm>
            <a:off x="2815787" y="1363174"/>
            <a:ext cx="1929468" cy="769441"/>
          </a:xfrm>
          <a:prstGeom prst="rect">
            <a:avLst/>
          </a:prstGeom>
          <a:noFill/>
          <a:ln w="3175">
            <a:solidFill>
              <a:schemeClr val="bg1">
                <a:lumMod val="95000"/>
              </a:schemeClr>
            </a:solidFill>
          </a:ln>
          <a:scene3d>
            <a:camera prst="orthographicFront"/>
            <a:lightRig rig="threePt" dir="t"/>
          </a:scene3d>
          <a:sp3d>
            <a:bevelT w="165100" prst="coolSlant"/>
          </a:sp3d>
        </p:spPr>
        <p:txBody>
          <a:bodyPr wrap="square">
            <a:spAutoFit/>
          </a:bodyPr>
          <a:lstStyle/>
          <a:p>
            <a:pPr algn="ctr"/>
            <a:r>
              <a:rPr lang="en-IN" sz="1200" dirty="0">
                <a:solidFill>
                  <a:schemeClr val="tx1">
                    <a:lumMod val="65000"/>
                    <a:lumOff val="35000"/>
                  </a:schemeClr>
                </a:solidFill>
                <a:latin typeface="Segoe UI" panose="020B0502040204020203" pitchFamily="34" charset="0"/>
                <a:cs typeface="Segoe UI" panose="020B0502040204020203" pitchFamily="34" charset="0"/>
              </a:rPr>
              <a:t>Filter Documents with Keywords : </a:t>
            </a: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Cancer, Biomarker, Gene, Mutation, Drug etc.,</a:t>
            </a:r>
          </a:p>
        </p:txBody>
      </p:sp>
      <p:sp>
        <p:nvSpPr>
          <p:cNvPr id="7" name="TextBox 6">
            <a:extLst>
              <a:ext uri="{FF2B5EF4-FFF2-40B4-BE49-F238E27FC236}">
                <a16:creationId xmlns:a16="http://schemas.microsoft.com/office/drawing/2014/main" id="{8501EDEA-752F-4308-A20A-5A33A308F43A}"/>
              </a:ext>
            </a:extLst>
          </p:cNvPr>
          <p:cNvSpPr txBox="1"/>
          <p:nvPr/>
        </p:nvSpPr>
        <p:spPr>
          <a:xfrm>
            <a:off x="898884" y="2052526"/>
            <a:ext cx="1787245" cy="230832"/>
          </a:xfrm>
          <a:prstGeom prst="rect">
            <a:avLst/>
          </a:prstGeom>
          <a:noFill/>
        </p:spPr>
        <p:txBody>
          <a:bodyPr wrap="square">
            <a:spAutoFit/>
          </a:bodyPr>
          <a:lstStyle/>
          <a:p>
            <a:r>
              <a:rPr lang="en-IN" sz="900" dirty="0">
                <a:latin typeface="Segoe UI Light" panose="020B0502040204020203" pitchFamily="34" charset="0"/>
                <a:cs typeface="Segoe UI Light" panose="020B0502040204020203" pitchFamily="34" charset="0"/>
                <a:hlinkClick r:id="rId4"/>
              </a:rPr>
              <a:t>https://pubmed.ncbi.nlm.nih.gov/</a:t>
            </a:r>
            <a:endParaRPr lang="en-IN" sz="900" dirty="0">
              <a:latin typeface="Segoe UI Light" panose="020B0502040204020203" pitchFamily="34" charset="0"/>
              <a:cs typeface="Segoe UI Light" panose="020B0502040204020203" pitchFamily="34" charset="0"/>
            </a:endParaRPr>
          </a:p>
        </p:txBody>
      </p:sp>
      <p:sp>
        <p:nvSpPr>
          <p:cNvPr id="8" name="Rectangle: Rounded Corners 7">
            <a:extLst>
              <a:ext uri="{FF2B5EF4-FFF2-40B4-BE49-F238E27FC236}">
                <a16:creationId xmlns:a16="http://schemas.microsoft.com/office/drawing/2014/main" id="{E4BD91C7-A80C-4992-A585-029B15AD3B22}"/>
              </a:ext>
            </a:extLst>
          </p:cNvPr>
          <p:cNvSpPr/>
          <p:nvPr/>
        </p:nvSpPr>
        <p:spPr>
          <a:xfrm>
            <a:off x="931987" y="1195602"/>
            <a:ext cx="1764000" cy="1171755"/>
          </a:xfrm>
          <a:prstGeom prst="roundRect">
            <a:avLst>
              <a:gd name="adj" fmla="val 8348"/>
            </a:avLst>
          </a:prstGeom>
          <a:noFill/>
          <a:ln w="3175">
            <a:solidFill>
              <a:schemeClr val="bg1">
                <a:lumMod val="95000"/>
              </a:schemeClr>
            </a:solidFill>
            <a:prstDash val="sysDot"/>
          </a:ln>
          <a:effectLst>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8C0037F0-0257-42D2-9B6C-6A6F91F42685}"/>
              </a:ext>
            </a:extLst>
          </p:cNvPr>
          <p:cNvSpPr txBox="1"/>
          <p:nvPr/>
        </p:nvSpPr>
        <p:spPr>
          <a:xfrm>
            <a:off x="2630483" y="2687540"/>
            <a:ext cx="3240120" cy="756000"/>
          </a:xfrm>
          <a:prstGeom prst="rect">
            <a:avLst/>
          </a:prstGeom>
          <a:noFill/>
          <a:ln w="3175">
            <a:solidFill>
              <a:schemeClr val="bg1">
                <a:lumMod val="95000"/>
              </a:schemeClr>
            </a:solidFill>
          </a:ln>
          <a:scene3d>
            <a:camera prst="orthographicFront"/>
            <a:lightRig rig="threePt" dir="t"/>
          </a:scene3d>
          <a:sp3d>
            <a:bevelT w="165100" prst="coolSlant"/>
          </a:sp3d>
        </p:spPr>
        <p:txBody>
          <a:bodyPr wrap="square">
            <a:spAutoFit/>
          </a:bodyPr>
          <a:lstStyle/>
          <a:p>
            <a:pPr algn="ctr"/>
            <a:r>
              <a:rPr lang="en-IN" sz="1200" dirty="0">
                <a:solidFill>
                  <a:schemeClr val="tx1">
                    <a:lumMod val="65000"/>
                    <a:lumOff val="35000"/>
                  </a:schemeClr>
                </a:solidFill>
                <a:latin typeface="Segoe UI" panose="020B0502040204020203" pitchFamily="34" charset="0"/>
                <a:cs typeface="Segoe UI" panose="020B0502040204020203" pitchFamily="34" charset="0"/>
              </a:rPr>
              <a:t>Document Classification</a:t>
            </a:r>
          </a:p>
          <a:p>
            <a:pPr algn="ctr"/>
            <a:r>
              <a:rPr lang="en-IN" sz="900" dirty="0">
                <a:latin typeface="Segoe UI Light" panose="020B0502040204020203" pitchFamily="34" charset="0"/>
                <a:cs typeface="Segoe UI Light" panose="020B0502040204020203" pitchFamily="34" charset="0"/>
                <a:hlinkClick r:id="rId5"/>
              </a:rPr>
              <a:t>https://www.nlm.nih.gov/bsd/indexing/training/PUB_010.html</a:t>
            </a:r>
            <a:endParaRPr lang="en-IN" sz="900" dirty="0">
              <a:latin typeface="Segoe UI Light" panose="020B0502040204020203" pitchFamily="34" charset="0"/>
              <a:cs typeface="Segoe UI Light" panose="020B0502040204020203" pitchFamily="34" charset="0"/>
            </a:endParaRPr>
          </a:p>
          <a:p>
            <a:pPr algn="ctr"/>
            <a:r>
              <a:rPr lang="en-IN" sz="900" dirty="0">
                <a:solidFill>
                  <a:schemeClr val="tx1">
                    <a:lumMod val="65000"/>
                    <a:lumOff val="35000"/>
                  </a:schemeClr>
                </a:solidFill>
                <a:latin typeface="Segoe UI Light" panose="020B0502040204020203" pitchFamily="34" charset="0"/>
                <a:cs typeface="Segoe UI Light" panose="020B0502040204020203" pitchFamily="34" charset="0"/>
              </a:rPr>
              <a:t>Indexing process : </a:t>
            </a:r>
            <a:r>
              <a:rPr lang="en-IN" sz="900" dirty="0">
                <a:solidFill>
                  <a:schemeClr val="tx1">
                    <a:lumMod val="65000"/>
                    <a:lumOff val="35000"/>
                  </a:schemeClr>
                </a:solidFill>
                <a:latin typeface="Segoe UI Light" panose="020B0502040204020203" pitchFamily="34" charset="0"/>
                <a:cs typeface="Segoe UI Light" panose="020B0502040204020203" pitchFamily="34" charset="0"/>
                <a:hlinkClick r:id="rId6"/>
              </a:rPr>
              <a:t>https://www.nlm.nih.gov/bsd/indexing/training/TIP_010.html</a:t>
            </a:r>
            <a:endParaRPr lang="en-IN" sz="900" dirty="0">
              <a:solidFill>
                <a:schemeClr val="tx1">
                  <a:lumMod val="65000"/>
                  <a:lumOff val="35000"/>
                </a:schemeClr>
              </a:solidFill>
              <a:latin typeface="Segoe UI Light" panose="020B0502040204020203" pitchFamily="34" charset="0"/>
              <a:cs typeface="Segoe UI Light" panose="020B0502040204020203" pitchFamily="34" charset="0"/>
            </a:endParaRPr>
          </a:p>
          <a:p>
            <a:pPr algn="ctr"/>
            <a:endParaRPr lang="en-IN" sz="12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FC8330B0-5613-4B9D-8C15-ED2BCAE78699}"/>
              </a:ext>
            </a:extLst>
          </p:cNvPr>
          <p:cNvSpPr txBox="1"/>
          <p:nvPr/>
        </p:nvSpPr>
        <p:spPr>
          <a:xfrm>
            <a:off x="4978193" y="1531869"/>
            <a:ext cx="976450" cy="430887"/>
          </a:xfrm>
          <a:prstGeom prst="rect">
            <a:avLst/>
          </a:prstGeom>
          <a:noFill/>
          <a:ln w="3175">
            <a:solidFill>
              <a:schemeClr val="bg1">
                <a:lumMod val="95000"/>
              </a:schemeClr>
            </a:solidFill>
          </a:ln>
          <a:scene3d>
            <a:camera prst="orthographicFront"/>
            <a:lightRig rig="threePt" dir="t"/>
          </a:scene3d>
          <a:sp3d>
            <a:bevelT w="165100" prst="coolSlant"/>
          </a:sp3d>
        </p:spPr>
        <p:txBody>
          <a:bodyPr wrap="square">
            <a:spAutoFit/>
          </a:bodyPr>
          <a:lstStyle/>
          <a:p>
            <a:pPr algn="ctr"/>
            <a:r>
              <a:rPr lang="en-IN" sz="1200" dirty="0">
                <a:solidFill>
                  <a:schemeClr val="tx1">
                    <a:lumMod val="65000"/>
                    <a:lumOff val="35000"/>
                  </a:schemeClr>
                </a:solidFill>
                <a:latin typeface="Segoe UI" panose="020B0502040204020203" pitchFamily="34" charset="0"/>
                <a:cs typeface="Segoe UI" panose="020B0502040204020203" pitchFamily="34" charset="0"/>
              </a:rPr>
              <a:t>Extract </a:t>
            </a: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Text from pdf files</a:t>
            </a:r>
          </a:p>
        </p:txBody>
      </p:sp>
      <p:sp>
        <p:nvSpPr>
          <p:cNvPr id="12" name="TextBox 11">
            <a:extLst>
              <a:ext uri="{FF2B5EF4-FFF2-40B4-BE49-F238E27FC236}">
                <a16:creationId xmlns:a16="http://schemas.microsoft.com/office/drawing/2014/main" id="{B8C5273D-3A78-4CA5-ADB2-5F68202014BC}"/>
              </a:ext>
            </a:extLst>
          </p:cNvPr>
          <p:cNvSpPr txBox="1"/>
          <p:nvPr/>
        </p:nvSpPr>
        <p:spPr>
          <a:xfrm>
            <a:off x="2630483" y="3534996"/>
            <a:ext cx="3240120" cy="461665"/>
          </a:xfrm>
          <a:prstGeom prst="rect">
            <a:avLst/>
          </a:prstGeom>
          <a:noFill/>
          <a:ln w="3175">
            <a:solidFill>
              <a:schemeClr val="bg1">
                <a:lumMod val="95000"/>
              </a:schemeClr>
            </a:solidFill>
          </a:ln>
          <a:scene3d>
            <a:camera prst="orthographicFront"/>
            <a:lightRig rig="threePt" dir="t"/>
          </a:scene3d>
          <a:sp3d>
            <a:bevelT w="165100" prst="coolSlant"/>
          </a:sp3d>
        </p:spPr>
        <p:txBody>
          <a:bodyPr wrap="square">
            <a:spAutoFit/>
          </a:bodyPr>
          <a:lstStyle/>
          <a:p>
            <a:pPr algn="ctr"/>
            <a:r>
              <a:rPr lang="en-IN" sz="1200" dirty="0">
                <a:solidFill>
                  <a:schemeClr val="tx1">
                    <a:lumMod val="65000"/>
                    <a:lumOff val="35000"/>
                  </a:schemeClr>
                </a:solidFill>
                <a:latin typeface="Segoe UI" panose="020B0502040204020203" pitchFamily="34" charset="0"/>
                <a:cs typeface="Segoe UI" panose="020B0502040204020203" pitchFamily="34" charset="0"/>
              </a:rPr>
              <a:t>Document Similarity</a:t>
            </a:r>
          </a:p>
          <a:p>
            <a:pPr algn="ctr"/>
            <a:r>
              <a:rPr lang="en-IN" sz="1200" dirty="0">
                <a:solidFill>
                  <a:schemeClr val="tx1">
                    <a:lumMod val="65000"/>
                    <a:lumOff val="35000"/>
                  </a:schemeClr>
                </a:solidFill>
                <a:latin typeface="Segoe UI" panose="020B0502040204020203" pitchFamily="34" charset="0"/>
                <a:cs typeface="Segoe UI" panose="020B0502040204020203" pitchFamily="34" charset="0"/>
              </a:rPr>
              <a:t>Document Relevance and  Scoring</a:t>
            </a:r>
          </a:p>
        </p:txBody>
      </p:sp>
      <p:sp>
        <p:nvSpPr>
          <p:cNvPr id="16" name="TextBox 15">
            <a:extLst>
              <a:ext uri="{FF2B5EF4-FFF2-40B4-BE49-F238E27FC236}">
                <a16:creationId xmlns:a16="http://schemas.microsoft.com/office/drawing/2014/main" id="{67810B8D-1893-457A-8052-AEE263320D89}"/>
              </a:ext>
            </a:extLst>
          </p:cNvPr>
          <p:cNvSpPr txBox="1"/>
          <p:nvPr/>
        </p:nvSpPr>
        <p:spPr>
          <a:xfrm>
            <a:off x="943579" y="2993187"/>
            <a:ext cx="1288966" cy="938719"/>
          </a:xfrm>
          <a:prstGeom prst="rect">
            <a:avLst/>
          </a:prstGeom>
          <a:noFill/>
          <a:ln w="3175">
            <a:solidFill>
              <a:schemeClr val="bg1">
                <a:lumMod val="95000"/>
              </a:schemeClr>
            </a:solidFill>
            <a:prstDash val="sysDot"/>
          </a:ln>
        </p:spPr>
        <p:txBody>
          <a:bodyPr wrap="square">
            <a:spAutoFit/>
          </a:bodyPr>
          <a:lstStyle/>
          <a:p>
            <a:pPr algn="ctr"/>
            <a:r>
              <a:rPr lang="en-IN" sz="1100" dirty="0">
                <a:solidFill>
                  <a:schemeClr val="tx1">
                    <a:lumMod val="65000"/>
                    <a:lumOff val="35000"/>
                  </a:schemeClr>
                </a:solidFill>
                <a:latin typeface="Segoe UI Light" panose="020B0502040204020203" pitchFamily="34" charset="0"/>
                <a:cs typeface="Segoe UI Light" panose="020B0502040204020203" pitchFamily="34" charset="0"/>
              </a:rPr>
              <a:t>Pathology Reports</a:t>
            </a:r>
          </a:p>
          <a:p>
            <a:pPr algn="ctr"/>
            <a:r>
              <a:rPr lang="en-IN" sz="1100" dirty="0">
                <a:solidFill>
                  <a:schemeClr val="tx1">
                    <a:lumMod val="65000"/>
                    <a:lumOff val="35000"/>
                  </a:schemeClr>
                </a:solidFill>
                <a:latin typeface="Segoe UI Light" panose="020B0502040204020203" pitchFamily="34" charset="0"/>
                <a:cs typeface="Segoe UI Light" panose="020B0502040204020203" pitchFamily="34" charset="0"/>
              </a:rPr>
              <a:t>Reviews</a:t>
            </a:r>
          </a:p>
          <a:p>
            <a:pPr algn="ctr"/>
            <a:r>
              <a:rPr lang="en-IN" sz="1100" dirty="0">
                <a:solidFill>
                  <a:schemeClr val="tx1">
                    <a:lumMod val="65000"/>
                    <a:lumOff val="35000"/>
                  </a:schemeClr>
                </a:solidFill>
                <a:latin typeface="Segoe UI Light" panose="020B0502040204020203" pitchFamily="34" charset="0"/>
                <a:cs typeface="Segoe UI Light" panose="020B0502040204020203" pitchFamily="34" charset="0"/>
              </a:rPr>
              <a:t>Clinical Trials</a:t>
            </a:r>
          </a:p>
          <a:p>
            <a:pPr algn="ctr"/>
            <a:r>
              <a:rPr lang="en-IN" sz="1100" dirty="0">
                <a:solidFill>
                  <a:schemeClr val="tx1">
                    <a:lumMod val="65000"/>
                    <a:lumOff val="35000"/>
                  </a:schemeClr>
                </a:solidFill>
                <a:latin typeface="Segoe UI Light" panose="020B0502040204020203" pitchFamily="34" charset="0"/>
                <a:cs typeface="Segoe UI Light" panose="020B0502040204020203" pitchFamily="34" charset="0"/>
              </a:rPr>
              <a:t>Research papers</a:t>
            </a:r>
          </a:p>
          <a:p>
            <a:pPr algn="ctr"/>
            <a:r>
              <a:rPr lang="en-IN" sz="1100" dirty="0">
                <a:solidFill>
                  <a:schemeClr val="tx1">
                    <a:lumMod val="65000"/>
                    <a:lumOff val="35000"/>
                  </a:schemeClr>
                </a:solidFill>
                <a:latin typeface="Segoe UI Light" panose="020B0502040204020203" pitchFamily="34" charset="0"/>
                <a:cs typeface="Segoe UI Light" panose="020B0502040204020203" pitchFamily="34" charset="0"/>
              </a:rPr>
              <a:t>Articles/Editorials</a:t>
            </a:r>
          </a:p>
        </p:txBody>
      </p:sp>
      <p:sp>
        <p:nvSpPr>
          <p:cNvPr id="14" name="Arrow: Right 13">
            <a:extLst>
              <a:ext uri="{FF2B5EF4-FFF2-40B4-BE49-F238E27FC236}">
                <a16:creationId xmlns:a16="http://schemas.microsoft.com/office/drawing/2014/main" id="{D23E99CA-4599-42B8-9021-02E4A719AD39}"/>
              </a:ext>
            </a:extLst>
          </p:cNvPr>
          <p:cNvSpPr/>
          <p:nvPr/>
        </p:nvSpPr>
        <p:spPr>
          <a:xfrm>
            <a:off x="2282235" y="3211826"/>
            <a:ext cx="23499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668D4A82-D276-4703-A3B4-5741FB991428}"/>
              </a:ext>
            </a:extLst>
          </p:cNvPr>
          <p:cNvSpPr/>
          <p:nvPr/>
        </p:nvSpPr>
        <p:spPr>
          <a:xfrm>
            <a:off x="2570267" y="2603874"/>
            <a:ext cx="3384376" cy="14722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54FC68B7-D51B-4691-B59C-B196DAA71AA7}"/>
              </a:ext>
            </a:extLst>
          </p:cNvPr>
          <p:cNvSpPr/>
          <p:nvPr/>
        </p:nvSpPr>
        <p:spPr>
          <a:xfrm>
            <a:off x="837828" y="4450710"/>
            <a:ext cx="5116816" cy="1282546"/>
          </a:xfrm>
          <a:prstGeom prst="rect">
            <a:avLst/>
          </a:prstGeom>
          <a:noFill/>
          <a:ln w="95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1D13AC6B-C1D7-45C3-8D06-6E730A59BF51}"/>
              </a:ext>
            </a:extLst>
          </p:cNvPr>
          <p:cNvSpPr/>
          <p:nvPr/>
        </p:nvSpPr>
        <p:spPr>
          <a:xfrm rot="16200000">
            <a:off x="4217707" y="4023110"/>
            <a:ext cx="23499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
            <a:extLst>
              <a:ext uri="{FF2B5EF4-FFF2-40B4-BE49-F238E27FC236}">
                <a16:creationId xmlns:a16="http://schemas.microsoft.com/office/drawing/2014/main" id="{84A43EEF-4A20-4F32-A676-F84FD0ED391F}"/>
              </a:ext>
            </a:extLst>
          </p:cNvPr>
          <p:cNvSpPr>
            <a:spLocks noChangeArrowheads="1"/>
          </p:cNvSpPr>
          <p:nvPr/>
        </p:nvSpPr>
        <p:spPr bwMode="auto">
          <a:xfrm>
            <a:off x="894541" y="4496968"/>
            <a:ext cx="854142" cy="1084876"/>
          </a:xfrm>
          <a:prstGeom prst="rect">
            <a:avLst/>
          </a:prstGeom>
          <a:noFill/>
          <a:ln>
            <a:noFill/>
          </a:ln>
          <a:effectLst/>
        </p:spPr>
        <p:txBody>
          <a:bodyPr vert="horz" wrap="square" lIns="0" tIns="0" rIns="0" bIns="11426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chemeClr val="tx1">
                    <a:lumMod val="65000"/>
                    <a:lumOff val="35000"/>
                  </a:schemeClr>
                </a:solidFill>
                <a:latin typeface="Segoe UI Semibold" panose="020B0702040204020203" pitchFamily="34" charset="0"/>
                <a:cs typeface="Segoe UI Semibold" panose="020B0702040204020203" pitchFamily="34" charset="0"/>
              </a:rPr>
              <a:t>BRAT</a:t>
            </a:r>
            <a:r>
              <a:rPr kumimoji="0" lang="en-US" altLang="en-US" sz="1300" b="1" i="1" u="none" strike="noStrike" cap="none" normalizeH="0" baseline="0" dirty="0">
                <a:ln>
                  <a:noFill/>
                </a:ln>
                <a:solidFill>
                  <a:srgbClr val="333333"/>
                </a:solidFill>
                <a:effectLst/>
                <a:latin typeface="Georgia" panose="02040502050405020303" pitchFamily="18" charset="0"/>
              </a:rPr>
              <a:t> </a:t>
            </a:r>
            <a:endParaRPr kumimoji="0" lang="en-US" altLang="en-US" sz="1300" b="1" i="0" u="none" strike="noStrike" cap="none" normalizeH="0" baseline="0" dirty="0">
              <a:ln>
                <a:noFill/>
              </a:ln>
              <a:solidFill>
                <a:srgbClr val="333333"/>
              </a:solidFill>
              <a:effectLst/>
              <a:latin typeface="Georgia" panose="02040502050405020303" pitchFamily="18" charset="0"/>
            </a:endParaRPr>
          </a:p>
          <a:p>
            <a:pPr marL="0" marR="0" lvl="1" fontAlgn="base">
              <a:lnSpc>
                <a:spcPct val="100000"/>
              </a:lnSpc>
              <a:spcBef>
                <a:spcPct val="0"/>
              </a:spcBef>
              <a:spcAft>
                <a:spcPct val="0"/>
              </a:spcAft>
              <a:buClrTx/>
              <a:buSzTx/>
              <a:buFontTx/>
              <a:buNone/>
              <a:tabLst/>
            </a:pPr>
            <a:r>
              <a:rPr lang="en-US" altLang="en-US" sz="1000" dirty="0">
                <a:solidFill>
                  <a:schemeClr val="tx1">
                    <a:lumMod val="65000"/>
                    <a:lumOff val="35000"/>
                  </a:schemeClr>
                </a:solidFill>
                <a:latin typeface="Segoe UI Light" panose="020B0502040204020203" pitchFamily="34" charset="0"/>
                <a:cs typeface="Segoe UI Light" panose="020B0502040204020203" pitchFamily="34" charset="0"/>
              </a:rPr>
              <a:t>Brat Rapid Annotation Tool (developed by </a:t>
            </a:r>
            <a:r>
              <a:rPr lang="en-US" altLang="en-US" sz="1000" dirty="0" err="1">
                <a:solidFill>
                  <a:schemeClr val="tx1">
                    <a:lumMod val="65000"/>
                    <a:lumOff val="35000"/>
                  </a:schemeClr>
                </a:solidFill>
                <a:latin typeface="Segoe UI Light" panose="020B0502040204020203" pitchFamily="34" charset="0"/>
                <a:cs typeface="Segoe UI Light" panose="020B0502040204020203" pitchFamily="34" charset="0"/>
              </a:rPr>
              <a:t>Stenetorp</a:t>
            </a:r>
            <a:r>
              <a:rPr lang="en-US" altLang="en-US" sz="1000" dirty="0">
                <a:solidFill>
                  <a:schemeClr val="tx1">
                    <a:lumMod val="65000"/>
                    <a:lumOff val="35000"/>
                  </a:schemeClr>
                </a:solidFill>
                <a:latin typeface="Segoe UI Light" panose="020B0502040204020203" pitchFamily="34" charset="0"/>
                <a:cs typeface="Segoe UI Light" panose="020B0502040204020203" pitchFamily="34" charset="0"/>
              </a:rPr>
              <a:t> et al.)</a:t>
            </a:r>
          </a:p>
        </p:txBody>
      </p:sp>
      <p:sp>
        <p:nvSpPr>
          <p:cNvPr id="24" name="TextBox 23">
            <a:extLst>
              <a:ext uri="{FF2B5EF4-FFF2-40B4-BE49-F238E27FC236}">
                <a16:creationId xmlns:a16="http://schemas.microsoft.com/office/drawing/2014/main" id="{A22367F2-498B-420B-ACBB-D19C8147B6DB}"/>
              </a:ext>
            </a:extLst>
          </p:cNvPr>
          <p:cNvSpPr txBox="1"/>
          <p:nvPr/>
        </p:nvSpPr>
        <p:spPr>
          <a:xfrm>
            <a:off x="1698797" y="4496968"/>
            <a:ext cx="880718" cy="861774"/>
          </a:xfrm>
          <a:prstGeom prst="rect">
            <a:avLst/>
          </a:prstGeom>
          <a:noFill/>
        </p:spPr>
        <p:txBody>
          <a:bodyPr wrap="square">
            <a:spAutoFit/>
          </a:bodyPr>
          <a:lstStyle/>
          <a:p>
            <a:pPr defTabSz="914400" eaLnBrk="0" fontAlgn="base" hangingPunct="0">
              <a:spcBef>
                <a:spcPct val="0"/>
              </a:spcBef>
              <a:spcAft>
                <a:spcPct val="0"/>
              </a:spcAft>
            </a:pPr>
            <a:r>
              <a:rPr lang="en-IN" sz="1000" dirty="0">
                <a:solidFill>
                  <a:schemeClr val="tx1">
                    <a:lumMod val="65000"/>
                    <a:lumOff val="35000"/>
                  </a:schemeClr>
                </a:solidFill>
                <a:latin typeface="Segoe UI Semibold" panose="020B0702040204020203" pitchFamily="34" charset="0"/>
                <a:cs typeface="Segoe UI Semibold" panose="020B0702040204020203" pitchFamily="34" charset="0"/>
              </a:rPr>
              <a:t>BIET</a:t>
            </a:r>
          </a:p>
          <a:p>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Biomarker information extraction tool</a:t>
            </a:r>
          </a:p>
        </p:txBody>
      </p:sp>
      <p:sp>
        <p:nvSpPr>
          <p:cNvPr id="26" name="TextBox 25">
            <a:extLst>
              <a:ext uri="{FF2B5EF4-FFF2-40B4-BE49-F238E27FC236}">
                <a16:creationId xmlns:a16="http://schemas.microsoft.com/office/drawing/2014/main" id="{CD732418-E3D7-4BC3-9DDC-DC0C99CF4482}"/>
              </a:ext>
            </a:extLst>
          </p:cNvPr>
          <p:cNvSpPr txBox="1"/>
          <p:nvPr/>
        </p:nvSpPr>
        <p:spPr>
          <a:xfrm>
            <a:off x="2404129" y="4496968"/>
            <a:ext cx="1077283" cy="1169551"/>
          </a:xfrm>
          <a:prstGeom prst="rect">
            <a:avLst/>
          </a:prstGeom>
          <a:noFill/>
        </p:spPr>
        <p:txBody>
          <a:bodyPr wrap="square">
            <a:spAutoFit/>
          </a:bodyPr>
          <a:lstStyle/>
          <a:p>
            <a:pPr defTabSz="914400" eaLnBrk="0" fontAlgn="base" hangingPunct="0">
              <a:spcBef>
                <a:spcPct val="0"/>
              </a:spcBef>
              <a:spcAft>
                <a:spcPct val="0"/>
              </a:spcAft>
            </a:pPr>
            <a:r>
              <a:rPr lang="en-IN" sz="1000" dirty="0">
                <a:solidFill>
                  <a:schemeClr val="tx1">
                    <a:lumMod val="65000"/>
                    <a:lumOff val="35000"/>
                  </a:schemeClr>
                </a:solidFill>
                <a:latin typeface="Segoe UI Semibold" panose="020B0702040204020203" pitchFamily="34" charset="0"/>
                <a:cs typeface="Segoe UI Semibold" panose="020B0702040204020203" pitchFamily="34" charset="0"/>
              </a:rPr>
              <a:t>EDGAR</a:t>
            </a:r>
          </a:p>
          <a:p>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Extraction of Drugs, Genes And Relations from the Biomedical Literature</a:t>
            </a:r>
          </a:p>
        </p:txBody>
      </p:sp>
      <p:sp>
        <p:nvSpPr>
          <p:cNvPr id="27" name="TextBox 26">
            <a:extLst>
              <a:ext uri="{FF2B5EF4-FFF2-40B4-BE49-F238E27FC236}">
                <a16:creationId xmlns:a16="http://schemas.microsoft.com/office/drawing/2014/main" id="{464BE631-EF55-48CA-9A12-9183B8306CC0}"/>
              </a:ext>
            </a:extLst>
          </p:cNvPr>
          <p:cNvSpPr txBox="1"/>
          <p:nvPr/>
        </p:nvSpPr>
        <p:spPr>
          <a:xfrm>
            <a:off x="4566101" y="4496968"/>
            <a:ext cx="1260000" cy="1169551"/>
          </a:xfrm>
          <a:prstGeom prst="rect">
            <a:avLst/>
          </a:prstGeom>
          <a:solidFill>
            <a:schemeClr val="bg1">
              <a:lumMod val="85000"/>
            </a:schemeClr>
          </a:solidFill>
        </p:spPr>
        <p:txBody>
          <a:bodyPr wrap="square">
            <a:spAutoFit/>
          </a:bodyPr>
          <a:lstStyle/>
          <a:p>
            <a:pPr defTabSz="914400" eaLnBrk="0" fontAlgn="base" hangingPunct="0">
              <a:spcBef>
                <a:spcPct val="0"/>
              </a:spcBef>
              <a:spcAft>
                <a:spcPct val="0"/>
              </a:spcAft>
            </a:pPr>
            <a:r>
              <a:rPr lang="en-IN" sz="1000" dirty="0">
                <a:solidFill>
                  <a:schemeClr val="tx1">
                    <a:lumMod val="65000"/>
                    <a:lumOff val="35000"/>
                  </a:schemeClr>
                </a:solidFill>
                <a:latin typeface="Segoe UI Semibold" panose="020B0702040204020203" pitchFamily="34" charset="0"/>
                <a:cs typeface="Segoe UI Semibold" panose="020B0702040204020203" pitchFamily="34" charset="0"/>
              </a:rPr>
              <a:t>panace.ai ensemble</a:t>
            </a:r>
          </a:p>
          <a:p>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Extraction of Drugs, Genes and Relations from the Biomedical Literature using </a:t>
            </a:r>
            <a:r>
              <a:rPr lang="en-IN" sz="1000" dirty="0">
                <a:solidFill>
                  <a:srgbClr val="C00000"/>
                </a:solidFill>
                <a:latin typeface="Segoe UI Light" panose="020B0502040204020203" pitchFamily="34" charset="0"/>
                <a:cs typeface="Segoe UI Light" panose="020B0502040204020203" pitchFamily="34" charset="0"/>
              </a:rPr>
              <a:t>Deep Learning</a:t>
            </a:r>
          </a:p>
        </p:txBody>
      </p:sp>
      <p:sp>
        <p:nvSpPr>
          <p:cNvPr id="28" name="Title 1">
            <a:extLst>
              <a:ext uri="{FF2B5EF4-FFF2-40B4-BE49-F238E27FC236}">
                <a16:creationId xmlns:a16="http://schemas.microsoft.com/office/drawing/2014/main" id="{9D659E63-8BBE-4159-8EA0-1EBB61E4C6F3}"/>
              </a:ext>
            </a:extLst>
          </p:cNvPr>
          <p:cNvSpPr txBox="1">
            <a:spLocks/>
          </p:cNvSpPr>
          <p:nvPr/>
        </p:nvSpPr>
        <p:spPr>
          <a:xfrm>
            <a:off x="0" y="0"/>
            <a:ext cx="12188825" cy="715961"/>
          </a:xfrm>
          <a:prstGeom prst="rect">
            <a:avLst/>
          </a:prstGeom>
        </p:spPr>
        <p:txBody>
          <a:bodyPr>
            <a:normAutofit/>
          </a:bodyPr>
          <a:lstStyle>
            <a:lvl1pPr algn="l" defTabSz="1218479" rtl="0" eaLnBrk="1" latinLnBrk="0" hangingPunct="1">
              <a:spcBef>
                <a:spcPct val="0"/>
              </a:spcBef>
              <a:buNone/>
              <a:defRPr sz="31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pPr algn="ctr"/>
            <a:r>
              <a:rPr lang="en-US" sz="3200" dirty="0"/>
              <a:t>Biomarkers and Precision Medicine</a:t>
            </a:r>
          </a:p>
        </p:txBody>
      </p:sp>
      <p:sp>
        <p:nvSpPr>
          <p:cNvPr id="30" name="TextBox 29">
            <a:extLst>
              <a:ext uri="{FF2B5EF4-FFF2-40B4-BE49-F238E27FC236}">
                <a16:creationId xmlns:a16="http://schemas.microsoft.com/office/drawing/2014/main" id="{E5C0F328-823C-4721-8CF9-741BEA47DB7B}"/>
              </a:ext>
            </a:extLst>
          </p:cNvPr>
          <p:cNvSpPr txBox="1"/>
          <p:nvPr/>
        </p:nvSpPr>
        <p:spPr>
          <a:xfrm>
            <a:off x="3295593" y="4496968"/>
            <a:ext cx="1296000" cy="1169551"/>
          </a:xfrm>
          <a:prstGeom prst="rect">
            <a:avLst/>
          </a:prstGeom>
          <a:noFill/>
        </p:spPr>
        <p:txBody>
          <a:bodyPr wrap="square">
            <a:spAutoFit/>
          </a:bodyPr>
          <a:lstStyle/>
          <a:p>
            <a:pPr defTabSz="914400" eaLnBrk="0" fontAlgn="base" hangingPunct="0">
              <a:spcBef>
                <a:spcPct val="0"/>
              </a:spcBef>
              <a:spcAft>
                <a:spcPct val="0"/>
              </a:spcAft>
            </a:pPr>
            <a:r>
              <a:rPr lang="en-IN" sz="1000" dirty="0">
                <a:solidFill>
                  <a:schemeClr val="tx1">
                    <a:lumMod val="65000"/>
                    <a:lumOff val="35000"/>
                  </a:schemeClr>
                </a:solidFill>
                <a:latin typeface="Segoe UI Semibold" panose="020B0702040204020203" pitchFamily="34" charset="0"/>
                <a:cs typeface="Segoe UI Semibold" panose="020B0702040204020203" pitchFamily="34" charset="0"/>
              </a:rPr>
              <a:t>MarkerArk</a:t>
            </a:r>
          </a:p>
          <a:p>
            <a:pPr fontAlgn="base">
              <a:spcBef>
                <a:spcPct val="0"/>
              </a:spcBef>
              <a:spcAft>
                <a:spcPct val="0"/>
              </a:spcAft>
            </a:pP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automated data extraction from published scientific publications and populate </a:t>
            </a:r>
            <a:r>
              <a:rPr lang="en-IN" sz="1000" dirty="0" err="1">
                <a:solidFill>
                  <a:schemeClr val="tx1">
                    <a:lumMod val="65000"/>
                    <a:lumOff val="35000"/>
                  </a:schemeClr>
                </a:solidFill>
                <a:latin typeface="Segoe UI Light" panose="020B0502040204020203" pitchFamily="34" charset="0"/>
                <a:cs typeface="Segoe UI Light" panose="020B0502040204020203" pitchFamily="34" charset="0"/>
              </a:rPr>
              <a:t>Markerville</a:t>
            </a: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 biomarker DB</a:t>
            </a:r>
          </a:p>
        </p:txBody>
      </p:sp>
      <p:cxnSp>
        <p:nvCxnSpPr>
          <p:cNvPr id="58" name="Connector: Elbow 57">
            <a:extLst>
              <a:ext uri="{FF2B5EF4-FFF2-40B4-BE49-F238E27FC236}">
                <a16:creationId xmlns:a16="http://schemas.microsoft.com/office/drawing/2014/main" id="{E8A74588-415D-4138-BBB6-00B14CBF360C}"/>
              </a:ext>
            </a:extLst>
          </p:cNvPr>
          <p:cNvCxnSpPr>
            <a:cxnSpLocks/>
            <a:stCxn id="13" idx="2"/>
            <a:endCxn id="17" idx="0"/>
          </p:cNvCxnSpPr>
          <p:nvPr/>
        </p:nvCxnSpPr>
        <p:spPr>
          <a:xfrm rot="5400000">
            <a:off x="4543878" y="1681334"/>
            <a:ext cx="641118" cy="12039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7B7D977E-D2A9-44FD-89A7-D73FB92509F5}"/>
              </a:ext>
            </a:extLst>
          </p:cNvPr>
          <p:cNvCxnSpPr>
            <a:stCxn id="8" idx="2"/>
            <a:endCxn id="5" idx="2"/>
          </p:cNvCxnSpPr>
          <p:nvPr/>
        </p:nvCxnSpPr>
        <p:spPr>
          <a:xfrm rot="5400000" flipH="1" flipV="1">
            <a:off x="2679883" y="1266719"/>
            <a:ext cx="234742" cy="1966534"/>
          </a:xfrm>
          <a:prstGeom prst="bentConnector3">
            <a:avLst>
              <a:gd name="adj1" fmla="val -50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A46F035-0705-42EE-9A4F-7A678F6EBAB0}"/>
              </a:ext>
            </a:extLst>
          </p:cNvPr>
          <p:cNvCxnSpPr>
            <a:stCxn id="5" idx="3"/>
            <a:endCxn id="13" idx="1"/>
          </p:cNvCxnSpPr>
          <p:nvPr/>
        </p:nvCxnSpPr>
        <p:spPr>
          <a:xfrm flipV="1">
            <a:off x="4745255" y="1747313"/>
            <a:ext cx="232938" cy="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Arrow: Right 70">
            <a:extLst>
              <a:ext uri="{FF2B5EF4-FFF2-40B4-BE49-F238E27FC236}">
                <a16:creationId xmlns:a16="http://schemas.microsoft.com/office/drawing/2014/main" id="{BAAEB901-DA6D-4480-9304-14C98651F093}"/>
              </a:ext>
            </a:extLst>
          </p:cNvPr>
          <p:cNvSpPr/>
          <p:nvPr/>
        </p:nvSpPr>
        <p:spPr>
          <a:xfrm>
            <a:off x="6027464" y="3075549"/>
            <a:ext cx="23499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FD3551E6-158D-4662-9E7E-2AAAA3B93F8F}"/>
              </a:ext>
            </a:extLst>
          </p:cNvPr>
          <p:cNvSpPr txBox="1"/>
          <p:nvPr/>
        </p:nvSpPr>
        <p:spPr>
          <a:xfrm>
            <a:off x="6335276" y="2963922"/>
            <a:ext cx="1347559" cy="707886"/>
          </a:xfrm>
          <a:prstGeom prst="rect">
            <a:avLst/>
          </a:prstGeom>
          <a:noFill/>
        </p:spPr>
        <p:txBody>
          <a:bodyPr wrap="square">
            <a:spAutoFit/>
          </a:bodyPr>
          <a:lstStyle/>
          <a:p>
            <a:pPr>
              <a:tabLst>
                <a:tab pos="536575" algn="l"/>
              </a:tabLst>
            </a:pP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Drugs	Genes</a:t>
            </a:r>
          </a:p>
          <a:p>
            <a:pPr>
              <a:tabLst>
                <a:tab pos="536575" algn="l"/>
              </a:tabLst>
            </a:pP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Drugs	Disease</a:t>
            </a:r>
          </a:p>
          <a:p>
            <a:pPr>
              <a:tabLst>
                <a:tab pos="536575" algn="l"/>
              </a:tabLst>
            </a:pP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Disease	Genes</a:t>
            </a:r>
          </a:p>
          <a:p>
            <a:pPr>
              <a:tabLst>
                <a:tab pos="536575" algn="l"/>
              </a:tabLst>
            </a:pPr>
            <a:r>
              <a:rPr lang="en-IN" sz="1000" dirty="0">
                <a:solidFill>
                  <a:srgbClr val="C00000"/>
                </a:solidFill>
                <a:latin typeface="Segoe UI Semibold" panose="020B0702040204020203" pitchFamily="34" charset="0"/>
                <a:cs typeface="Segoe UI Semibold" panose="020B0702040204020203" pitchFamily="34" charset="0"/>
              </a:rPr>
              <a:t>Gene	Mutations</a:t>
            </a:r>
          </a:p>
        </p:txBody>
      </p:sp>
      <p:sp>
        <p:nvSpPr>
          <p:cNvPr id="75" name="Cylinder 74">
            <a:extLst>
              <a:ext uri="{FF2B5EF4-FFF2-40B4-BE49-F238E27FC236}">
                <a16:creationId xmlns:a16="http://schemas.microsoft.com/office/drawing/2014/main" id="{638B0736-B96A-49CD-BE53-BE3CA49DCA63}"/>
              </a:ext>
            </a:extLst>
          </p:cNvPr>
          <p:cNvSpPr/>
          <p:nvPr/>
        </p:nvSpPr>
        <p:spPr>
          <a:xfrm>
            <a:off x="6458699" y="3787890"/>
            <a:ext cx="914400" cy="454812"/>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Biomarker various DBs</a:t>
            </a:r>
          </a:p>
        </p:txBody>
      </p:sp>
      <p:sp>
        <p:nvSpPr>
          <p:cNvPr id="76" name="Left Brace 75">
            <a:extLst>
              <a:ext uri="{FF2B5EF4-FFF2-40B4-BE49-F238E27FC236}">
                <a16:creationId xmlns:a16="http://schemas.microsoft.com/office/drawing/2014/main" id="{D46F2EAB-6C43-4544-ABFF-7D919CCCBCC2}"/>
              </a:ext>
            </a:extLst>
          </p:cNvPr>
          <p:cNvSpPr/>
          <p:nvPr/>
        </p:nvSpPr>
        <p:spPr>
          <a:xfrm rot="16200000">
            <a:off x="6849951" y="3868418"/>
            <a:ext cx="274814" cy="11029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7" name="TextBox 76">
            <a:extLst>
              <a:ext uri="{FF2B5EF4-FFF2-40B4-BE49-F238E27FC236}">
                <a16:creationId xmlns:a16="http://schemas.microsoft.com/office/drawing/2014/main" id="{1FB5357A-4C40-4C4B-9656-B2CAB2CD5931}"/>
              </a:ext>
            </a:extLst>
          </p:cNvPr>
          <p:cNvSpPr txBox="1"/>
          <p:nvPr/>
        </p:nvSpPr>
        <p:spPr>
          <a:xfrm>
            <a:off x="6335276" y="4597261"/>
            <a:ext cx="1296000" cy="861774"/>
          </a:xfrm>
          <a:prstGeom prst="rect">
            <a:avLst/>
          </a:prstGeom>
          <a:solidFill>
            <a:schemeClr val="bg1">
              <a:lumMod val="95000"/>
            </a:schemeClr>
          </a:solidFill>
        </p:spPr>
        <p:txBody>
          <a:bodyPr wrap="square">
            <a:spAutoFit/>
          </a:bodyPr>
          <a:lstStyle/>
          <a:p>
            <a:pPr defTabSz="914400" eaLnBrk="0" fontAlgn="base" hangingPunct="0">
              <a:spcBef>
                <a:spcPct val="0"/>
              </a:spcBef>
              <a:spcAft>
                <a:spcPct val="0"/>
              </a:spcAft>
            </a:pPr>
            <a:r>
              <a:rPr lang="en-IN" sz="1000" dirty="0">
                <a:solidFill>
                  <a:schemeClr val="tx1">
                    <a:lumMod val="65000"/>
                    <a:lumOff val="35000"/>
                  </a:schemeClr>
                </a:solidFill>
                <a:latin typeface="Segoe UI Semibold" panose="020B0702040204020203" pitchFamily="34" charset="0"/>
                <a:cs typeface="Segoe UI Semibold" panose="020B0702040204020203" pitchFamily="34" charset="0"/>
              </a:rPr>
              <a:t>panace.ai curation</a:t>
            </a:r>
          </a:p>
          <a:p>
            <a:pPr fontAlgn="base">
              <a:spcBef>
                <a:spcPct val="0"/>
              </a:spcBef>
              <a:spcAft>
                <a:spcPct val="0"/>
              </a:spcAft>
            </a:pP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Consolidating, standardizing (JSON and MongoDB) as a Opensource project.</a:t>
            </a:r>
          </a:p>
        </p:txBody>
      </p:sp>
      <p:pic>
        <p:nvPicPr>
          <p:cNvPr id="78" name="Picture 77" descr="Icon&#10;&#10;Description automatically generated">
            <a:extLst>
              <a:ext uri="{FF2B5EF4-FFF2-40B4-BE49-F238E27FC236}">
                <a16:creationId xmlns:a16="http://schemas.microsoft.com/office/drawing/2014/main" id="{8041142A-430F-44E0-BC75-5EC6F441E0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4963" y="2465050"/>
            <a:ext cx="432000" cy="833624"/>
          </a:xfrm>
          <a:prstGeom prst="rect">
            <a:avLst/>
          </a:prstGeom>
        </p:spPr>
      </p:pic>
      <p:sp>
        <p:nvSpPr>
          <p:cNvPr id="79" name="TextBox 78">
            <a:extLst>
              <a:ext uri="{FF2B5EF4-FFF2-40B4-BE49-F238E27FC236}">
                <a16:creationId xmlns:a16="http://schemas.microsoft.com/office/drawing/2014/main" id="{C445CEDF-6DE1-4464-9520-F52754A520FB}"/>
              </a:ext>
            </a:extLst>
          </p:cNvPr>
          <p:cNvSpPr txBox="1"/>
          <p:nvPr/>
        </p:nvSpPr>
        <p:spPr>
          <a:xfrm>
            <a:off x="8186843" y="3267041"/>
            <a:ext cx="1692000" cy="400110"/>
          </a:xfrm>
          <a:prstGeom prst="rect">
            <a:avLst/>
          </a:prstGeom>
          <a:noFill/>
        </p:spPr>
        <p:txBody>
          <a:bodyPr wrap="square">
            <a:spAutoFit/>
          </a:bodyPr>
          <a:lstStyle/>
          <a:p>
            <a:pPr defTabSz="914400" eaLnBrk="0" fontAlgn="base" hangingPunct="0">
              <a:spcBef>
                <a:spcPct val="0"/>
              </a:spcBef>
              <a:spcAft>
                <a:spcPct val="0"/>
              </a:spcAft>
              <a:tabLst>
                <a:tab pos="536575" algn="l"/>
              </a:tabLst>
            </a:pPr>
            <a:r>
              <a:rPr lang="en-IN" sz="1000" dirty="0">
                <a:solidFill>
                  <a:schemeClr val="tx1">
                    <a:lumMod val="65000"/>
                    <a:lumOff val="35000"/>
                  </a:schemeClr>
                </a:solidFill>
                <a:latin typeface="Segoe UI Semibold" panose="020B0702040204020203" pitchFamily="34" charset="0"/>
                <a:cs typeface="Segoe UI Semibold" panose="020B0702040204020203" pitchFamily="34" charset="0"/>
              </a:rPr>
              <a:t>Patient – </a:t>
            </a: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Genome Mapped</a:t>
            </a:r>
          </a:p>
          <a:p>
            <a:pPr>
              <a:tabLst>
                <a:tab pos="536575" algn="l"/>
              </a:tabLst>
            </a:pPr>
            <a:r>
              <a:rPr lang="en-IN" sz="1000" dirty="0">
                <a:solidFill>
                  <a:srgbClr val="C00000"/>
                </a:solidFill>
                <a:latin typeface="Segoe UI Semibold" panose="020B0702040204020203" pitchFamily="34" charset="0"/>
                <a:cs typeface="Segoe UI Semibold" panose="020B0702040204020203" pitchFamily="34" charset="0"/>
              </a:rPr>
              <a:t>Gene	Mutations</a:t>
            </a:r>
          </a:p>
        </p:txBody>
      </p:sp>
      <p:cxnSp>
        <p:nvCxnSpPr>
          <p:cNvPr id="81" name="Straight Arrow Connector 80">
            <a:extLst>
              <a:ext uri="{FF2B5EF4-FFF2-40B4-BE49-F238E27FC236}">
                <a16:creationId xmlns:a16="http://schemas.microsoft.com/office/drawing/2014/main" id="{3C20AC56-5A02-4115-B37D-FC11C4747384}"/>
              </a:ext>
            </a:extLst>
          </p:cNvPr>
          <p:cNvCxnSpPr>
            <a:cxnSpLocks/>
          </p:cNvCxnSpPr>
          <p:nvPr/>
        </p:nvCxnSpPr>
        <p:spPr>
          <a:xfrm flipH="1">
            <a:off x="7754843" y="3565034"/>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4181E25-CFB7-4813-85A4-389B23FDB885}"/>
              </a:ext>
            </a:extLst>
          </p:cNvPr>
          <p:cNvSpPr txBox="1"/>
          <p:nvPr/>
        </p:nvSpPr>
        <p:spPr>
          <a:xfrm>
            <a:off x="8474923" y="3667151"/>
            <a:ext cx="1288966" cy="600164"/>
          </a:xfrm>
          <a:prstGeom prst="rect">
            <a:avLst/>
          </a:prstGeom>
          <a:noFill/>
          <a:ln w="3175">
            <a:solidFill>
              <a:schemeClr val="bg1">
                <a:lumMod val="95000"/>
              </a:schemeClr>
            </a:solidFill>
            <a:prstDash val="sysDot"/>
          </a:ln>
        </p:spPr>
        <p:txBody>
          <a:bodyPr wrap="square">
            <a:spAutoFit/>
          </a:bodyPr>
          <a:lstStyle/>
          <a:p>
            <a:pPr algn="ctr"/>
            <a:r>
              <a:rPr lang="en-IN" sz="1100" dirty="0">
                <a:solidFill>
                  <a:schemeClr val="tx1">
                    <a:lumMod val="65000"/>
                    <a:lumOff val="35000"/>
                  </a:schemeClr>
                </a:solidFill>
                <a:latin typeface="Segoe UI Light" panose="020B0502040204020203" pitchFamily="34" charset="0"/>
                <a:cs typeface="Segoe UI Light" panose="020B0502040204020203" pitchFamily="34" charset="0"/>
              </a:rPr>
              <a:t>Predisposition</a:t>
            </a:r>
          </a:p>
          <a:p>
            <a:pPr algn="ctr"/>
            <a:r>
              <a:rPr lang="en-IN" sz="1100" dirty="0">
                <a:solidFill>
                  <a:schemeClr val="tx1">
                    <a:lumMod val="65000"/>
                    <a:lumOff val="35000"/>
                  </a:schemeClr>
                </a:solidFill>
                <a:latin typeface="Segoe UI Light" panose="020B0502040204020203" pitchFamily="34" charset="0"/>
                <a:cs typeface="Segoe UI Light" panose="020B0502040204020203" pitchFamily="34" charset="0"/>
              </a:rPr>
              <a:t>Prognosis</a:t>
            </a:r>
          </a:p>
          <a:p>
            <a:pPr algn="ctr"/>
            <a:r>
              <a:rPr lang="en-IN" sz="1100" dirty="0">
                <a:solidFill>
                  <a:schemeClr val="tx1">
                    <a:lumMod val="65000"/>
                    <a:lumOff val="35000"/>
                  </a:schemeClr>
                </a:solidFill>
                <a:latin typeface="Segoe UI Light" panose="020B0502040204020203" pitchFamily="34" charset="0"/>
                <a:cs typeface="Segoe UI Light" panose="020B0502040204020203" pitchFamily="34" charset="0"/>
              </a:rPr>
              <a:t>Diagnostic</a:t>
            </a:r>
          </a:p>
        </p:txBody>
      </p:sp>
      <p:sp>
        <p:nvSpPr>
          <p:cNvPr id="88" name="TextBox 87">
            <a:extLst>
              <a:ext uri="{FF2B5EF4-FFF2-40B4-BE49-F238E27FC236}">
                <a16:creationId xmlns:a16="http://schemas.microsoft.com/office/drawing/2014/main" id="{F9C7F7DE-19E1-4E11-91F4-B92EBA258575}"/>
              </a:ext>
            </a:extLst>
          </p:cNvPr>
          <p:cNvSpPr txBox="1"/>
          <p:nvPr/>
        </p:nvSpPr>
        <p:spPr>
          <a:xfrm>
            <a:off x="10235012" y="3211826"/>
            <a:ext cx="1260000" cy="400110"/>
          </a:xfrm>
          <a:prstGeom prst="rect">
            <a:avLst/>
          </a:prstGeom>
          <a:solidFill>
            <a:schemeClr val="bg1">
              <a:lumMod val="85000"/>
            </a:schemeClr>
          </a:solidFill>
        </p:spPr>
        <p:txBody>
          <a:bodyPr wrap="square">
            <a:spAutoFit/>
          </a:bodyPr>
          <a:lstStyle/>
          <a:p>
            <a:pPr algn="ctr" defTabSz="914400" eaLnBrk="0" fontAlgn="base" hangingPunct="0">
              <a:spcBef>
                <a:spcPct val="0"/>
              </a:spcBef>
              <a:spcAft>
                <a:spcPct val="0"/>
              </a:spcAft>
            </a:pPr>
            <a:r>
              <a:rPr lang="en-IN" sz="1000" dirty="0">
                <a:solidFill>
                  <a:schemeClr val="tx1">
                    <a:lumMod val="65000"/>
                    <a:lumOff val="35000"/>
                  </a:schemeClr>
                </a:solidFill>
                <a:latin typeface="Segoe UI Semibold" panose="020B0702040204020203" pitchFamily="34" charset="0"/>
                <a:cs typeface="Segoe UI Semibold" panose="020B0702040204020203" pitchFamily="34" charset="0"/>
              </a:rPr>
              <a:t>Drug and Dosage Instructions</a:t>
            </a:r>
            <a:endParaRPr lang="en-IN" sz="1000" dirty="0">
              <a:solidFill>
                <a:srgbClr val="C00000"/>
              </a:solidFill>
              <a:latin typeface="Segoe UI Light" panose="020B0502040204020203" pitchFamily="34" charset="0"/>
              <a:cs typeface="Segoe UI Light" panose="020B0502040204020203" pitchFamily="34" charset="0"/>
            </a:endParaRPr>
          </a:p>
        </p:txBody>
      </p:sp>
      <p:cxnSp>
        <p:nvCxnSpPr>
          <p:cNvPr id="89" name="Straight Arrow Connector 88">
            <a:extLst>
              <a:ext uri="{FF2B5EF4-FFF2-40B4-BE49-F238E27FC236}">
                <a16:creationId xmlns:a16="http://schemas.microsoft.com/office/drawing/2014/main" id="{3E7D446A-0B40-48BD-B035-33B5BC410AD8}"/>
              </a:ext>
            </a:extLst>
          </p:cNvPr>
          <p:cNvCxnSpPr>
            <a:cxnSpLocks/>
          </p:cNvCxnSpPr>
          <p:nvPr/>
        </p:nvCxnSpPr>
        <p:spPr>
          <a:xfrm>
            <a:off x="9807211" y="3400857"/>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45BB01-8807-4D83-B95A-D517E9628756}"/>
              </a:ext>
            </a:extLst>
          </p:cNvPr>
          <p:cNvSpPr txBox="1"/>
          <p:nvPr/>
        </p:nvSpPr>
        <p:spPr>
          <a:xfrm>
            <a:off x="8691043" y="4970856"/>
            <a:ext cx="2659954" cy="1169551"/>
          </a:xfrm>
          <a:prstGeom prst="rect">
            <a:avLst/>
          </a:prstGeom>
          <a:solidFill>
            <a:schemeClr val="accent4">
              <a:lumMod val="20000"/>
              <a:lumOff val="80000"/>
            </a:schemeClr>
          </a:solidFill>
        </p:spPr>
        <p:txBody>
          <a:bodyPr wrap="square">
            <a:spAutoFit/>
          </a:bodyPr>
          <a:lstStyle/>
          <a:p>
            <a:pPr defTabSz="914400" eaLnBrk="0" fontAlgn="base" hangingPunct="0">
              <a:spcBef>
                <a:spcPct val="0"/>
              </a:spcBef>
              <a:spcAft>
                <a:spcPct val="0"/>
              </a:spcAft>
            </a:pPr>
            <a:r>
              <a:rPr lang="en-IN" sz="1000" dirty="0">
                <a:solidFill>
                  <a:schemeClr val="tx1">
                    <a:lumMod val="65000"/>
                    <a:lumOff val="35000"/>
                  </a:schemeClr>
                </a:solidFill>
                <a:latin typeface="Segoe UI Semibold" panose="020B0702040204020203" pitchFamily="34" charset="0"/>
                <a:cs typeface="Segoe UI Semibold" panose="020B0702040204020203" pitchFamily="34" charset="0"/>
              </a:rPr>
              <a:t>Demos:</a:t>
            </a:r>
          </a:p>
          <a:p>
            <a:pPr marL="228600" indent="-228600" fontAlgn="base">
              <a:spcBef>
                <a:spcPct val="0"/>
              </a:spcBef>
              <a:spcAft>
                <a:spcPct val="0"/>
              </a:spcAft>
              <a:buAutoNum type="alphaLcPeriod"/>
            </a:pP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Structure of </a:t>
            </a:r>
            <a:r>
              <a:rPr lang="en-IN" sz="1000" dirty="0" err="1">
                <a:solidFill>
                  <a:schemeClr val="tx1">
                    <a:lumMod val="65000"/>
                    <a:lumOff val="35000"/>
                  </a:schemeClr>
                </a:solidFill>
                <a:latin typeface="Segoe UI Light" panose="020B0502040204020203" pitchFamily="34" charset="0"/>
                <a:cs typeface="Segoe UI Light" panose="020B0502040204020203" pitchFamily="34" charset="0"/>
              </a:rPr>
              <a:t>pubmed</a:t>
            </a:r>
            <a:endParaRPr lang="en-IN" sz="1000" dirty="0">
              <a:solidFill>
                <a:schemeClr val="tx1">
                  <a:lumMod val="65000"/>
                  <a:lumOff val="35000"/>
                </a:schemeClr>
              </a:solidFill>
              <a:latin typeface="Segoe UI Light" panose="020B0502040204020203" pitchFamily="34" charset="0"/>
              <a:cs typeface="Segoe UI Light" panose="020B0502040204020203" pitchFamily="34" charset="0"/>
            </a:endParaRPr>
          </a:p>
          <a:p>
            <a:pPr marL="228600" indent="-228600" fontAlgn="base">
              <a:spcBef>
                <a:spcPct val="0"/>
              </a:spcBef>
              <a:spcAft>
                <a:spcPct val="0"/>
              </a:spcAft>
              <a:buAutoNum type="alphaLcPeriod"/>
            </a:pP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Some Biomarker DBs</a:t>
            </a:r>
          </a:p>
          <a:p>
            <a:pPr marL="228600" indent="-228600" fontAlgn="base">
              <a:spcBef>
                <a:spcPct val="0"/>
              </a:spcBef>
              <a:spcAft>
                <a:spcPct val="0"/>
              </a:spcAft>
              <a:buAutoNum type="alphaLcPeriod"/>
            </a:pP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NLP Demos (Bi-gram visualizations, Entity Extraction – NER) </a:t>
            </a:r>
          </a:p>
          <a:p>
            <a:pPr marL="228600" indent="-228600" fontAlgn="base">
              <a:spcBef>
                <a:spcPct val="0"/>
              </a:spcBef>
              <a:spcAft>
                <a:spcPct val="0"/>
              </a:spcAft>
              <a:buAutoNum type="alphaLcPeriod"/>
            </a:pP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Gene Mutations Data</a:t>
            </a:r>
          </a:p>
          <a:p>
            <a:pPr marL="228600" indent="-228600" fontAlgn="base">
              <a:spcBef>
                <a:spcPct val="0"/>
              </a:spcBef>
              <a:spcAft>
                <a:spcPct val="0"/>
              </a:spcAft>
              <a:buAutoNum type="alphaLcPeriod"/>
            </a:pPr>
            <a:r>
              <a:rPr lang="en-IN" sz="1000" dirty="0">
                <a:solidFill>
                  <a:schemeClr val="tx1">
                    <a:lumMod val="65000"/>
                    <a:lumOff val="35000"/>
                  </a:schemeClr>
                </a:solidFill>
                <a:latin typeface="Segoe UI Light" panose="020B0502040204020203" pitchFamily="34" charset="0"/>
                <a:cs typeface="Segoe UI Light" panose="020B0502040204020203" pitchFamily="34" charset="0"/>
              </a:rPr>
              <a:t>Precision Medicine Maps and Instructions</a:t>
            </a:r>
          </a:p>
        </p:txBody>
      </p:sp>
    </p:spTree>
    <p:extLst>
      <p:ext uri="{BB962C8B-B14F-4D97-AF65-F5344CB8AC3E}">
        <p14:creationId xmlns:p14="http://schemas.microsoft.com/office/powerpoint/2010/main" val="472186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66624473-EF54-41C4-86BB-F3407BCA00B8}"/>
              </a:ext>
            </a:extLst>
          </p:cNvPr>
          <p:cNvSpPr txBox="1">
            <a:spLocks/>
          </p:cNvSpPr>
          <p:nvPr/>
        </p:nvSpPr>
        <p:spPr>
          <a:xfrm>
            <a:off x="0" y="0"/>
            <a:ext cx="12188825" cy="715961"/>
          </a:xfrm>
          <a:prstGeom prst="rect">
            <a:avLst/>
          </a:prstGeom>
        </p:spPr>
        <p:txBody>
          <a:bodyPr vert="horz" lIns="91436" tIns="45718" rIns="91436" bIns="45718" rtlCol="0" anchor="b">
            <a:normAutofit/>
          </a:bodyPr>
          <a:lstStyle>
            <a:lvl1pPr algn="ctr" defTabSz="1218479" rtl="0" eaLnBrk="1" latinLnBrk="0" hangingPunct="1">
              <a:spcBef>
                <a:spcPct val="0"/>
              </a:spcBef>
              <a:buNone/>
              <a:defRPr sz="59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r>
              <a:rPr lang="en-US" sz="3200" dirty="0"/>
              <a:t>Literature</a:t>
            </a:r>
          </a:p>
        </p:txBody>
      </p:sp>
      <p:pic>
        <p:nvPicPr>
          <p:cNvPr id="7" name="Picture 6">
            <a:extLst>
              <a:ext uri="{FF2B5EF4-FFF2-40B4-BE49-F238E27FC236}">
                <a16:creationId xmlns:a16="http://schemas.microsoft.com/office/drawing/2014/main" id="{D4BB1F51-85A8-4061-A692-A6E3F4CF116A}"/>
              </a:ext>
            </a:extLst>
          </p:cNvPr>
          <p:cNvPicPr>
            <a:picLocks noChangeAspect="1"/>
          </p:cNvPicPr>
          <p:nvPr/>
        </p:nvPicPr>
        <p:blipFill rotWithShape="1">
          <a:blip r:embed="rId2"/>
          <a:srcRect t="18492"/>
          <a:stretch/>
        </p:blipFill>
        <p:spPr>
          <a:xfrm>
            <a:off x="0" y="980728"/>
            <a:ext cx="12188825" cy="5588347"/>
          </a:xfrm>
          <a:prstGeom prst="rect">
            <a:avLst/>
          </a:prstGeom>
        </p:spPr>
      </p:pic>
    </p:spTree>
    <p:extLst>
      <p:ext uri="{BB962C8B-B14F-4D97-AF65-F5344CB8AC3E}">
        <p14:creationId xmlns:p14="http://schemas.microsoft.com/office/powerpoint/2010/main" val="393814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latform designed to accelerate drug discovery, development">
            <a:extLst>
              <a:ext uri="{FF2B5EF4-FFF2-40B4-BE49-F238E27FC236}">
                <a16:creationId xmlns:a16="http://schemas.microsoft.com/office/drawing/2014/main" id="{D5BC7623-D242-4B55-A2D1-EF7EB593E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538" y="1357313"/>
            <a:ext cx="7143750" cy="41433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3444B7B-30A8-4FE6-BE00-33602BAB66E5}"/>
              </a:ext>
            </a:extLst>
          </p:cNvPr>
          <p:cNvSpPr txBox="1">
            <a:spLocks/>
          </p:cNvSpPr>
          <p:nvPr/>
        </p:nvSpPr>
        <p:spPr>
          <a:xfrm>
            <a:off x="6598468" y="4437112"/>
            <a:ext cx="2820675" cy="711081"/>
          </a:xfrm>
          <a:prstGeom prst="rect">
            <a:avLst/>
          </a:prstGeom>
        </p:spPr>
        <p:txBody>
          <a:bodyPr vert="horz" lIns="91436" tIns="45718" rIns="91436" bIns="45718" rtlCol="0"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dirty="0">
                <a:solidFill>
                  <a:schemeClr val="bg1"/>
                </a:solidFill>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3886408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9DDB114-00D0-423C-84E4-244DC3A12C05}"/>
              </a:ext>
            </a:extLst>
          </p:cNvPr>
          <p:cNvGrpSpPr/>
          <p:nvPr/>
        </p:nvGrpSpPr>
        <p:grpSpPr>
          <a:xfrm>
            <a:off x="4910454" y="836712"/>
            <a:ext cx="2367915" cy="882649"/>
            <a:chOff x="0" y="0"/>
            <a:chExt cx="2368069" cy="882819"/>
          </a:xfrm>
        </p:grpSpPr>
        <p:sp>
          <p:nvSpPr>
            <p:cNvPr id="6" name="TextBox 15">
              <a:extLst>
                <a:ext uri="{FF2B5EF4-FFF2-40B4-BE49-F238E27FC236}">
                  <a16:creationId xmlns:a16="http://schemas.microsoft.com/office/drawing/2014/main" id="{8A67BB36-48B9-401A-85B9-EBDA1CD10016}"/>
                </a:ext>
              </a:extLst>
            </p:cNvPr>
            <p:cNvSpPr txBox="1"/>
            <p:nvPr/>
          </p:nvSpPr>
          <p:spPr>
            <a:xfrm>
              <a:off x="149379" y="534204"/>
              <a:ext cx="2218690" cy="348615"/>
            </a:xfrm>
            <a:prstGeom prst="rect">
              <a:avLst/>
            </a:prstGeom>
            <a:noFill/>
          </p:spPr>
          <p:txBody>
            <a:bodyPr wrap="square">
              <a:spAutoFit/>
            </a:bodyPr>
            <a:lstStyle/>
            <a:p>
              <a:pPr algn="ctr">
                <a:lnSpc>
                  <a:spcPct val="107000"/>
                </a:lnSpc>
                <a:spcAft>
                  <a:spcPts val="800"/>
                </a:spcAft>
              </a:pPr>
              <a:r>
                <a:rPr lang="en-US" sz="1000" i="1" kern="1200">
                  <a:solidFill>
                    <a:srgbClr val="000000"/>
                  </a:solidFill>
                  <a:effectLst/>
                  <a:latin typeface="Georgia Pro Cond Light" panose="02040306050405090303" pitchFamily="18" charset="0"/>
                  <a:ea typeface="Cambria" panose="02040503050406030204" pitchFamily="18" charset="0"/>
                  <a:cs typeface="Segoe UI Light" panose="020B0502040204020203" pitchFamily="34" charset="0"/>
                </a:rPr>
                <a:t>Democratizing Precision Medicine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A picture containing text&#10;&#10;Description automatically generated">
              <a:extLst>
                <a:ext uri="{FF2B5EF4-FFF2-40B4-BE49-F238E27FC236}">
                  <a16:creationId xmlns:a16="http://schemas.microsoft.com/office/drawing/2014/main" id="{04860269-DA13-4CA5-B08B-8739540AAC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321026">
              <a:off x="-187927" y="216824"/>
              <a:ext cx="640080" cy="264226"/>
            </a:xfrm>
            <a:prstGeom prst="rect">
              <a:avLst/>
            </a:prstGeom>
          </p:spPr>
        </p:pic>
        <p:sp>
          <p:nvSpPr>
            <p:cNvPr id="8" name="TextBox 14">
              <a:extLst>
                <a:ext uri="{FF2B5EF4-FFF2-40B4-BE49-F238E27FC236}">
                  <a16:creationId xmlns:a16="http://schemas.microsoft.com/office/drawing/2014/main" id="{F405DCEF-3591-4343-B07D-6DF42E66FBDC}"/>
                </a:ext>
              </a:extLst>
            </p:cNvPr>
            <p:cNvSpPr txBox="1"/>
            <p:nvPr/>
          </p:nvSpPr>
          <p:spPr>
            <a:xfrm>
              <a:off x="269080" y="0"/>
              <a:ext cx="1979295" cy="776605"/>
            </a:xfrm>
            <a:prstGeom prst="rect">
              <a:avLst/>
            </a:prstGeom>
            <a:noFill/>
          </p:spPr>
          <p:txBody>
            <a:bodyPr wrap="square">
              <a:spAutoFit/>
            </a:bodyPr>
            <a:lstStyle/>
            <a:p>
              <a:pPr algn="ctr">
                <a:lnSpc>
                  <a:spcPct val="107000"/>
                </a:lnSpc>
                <a:spcAft>
                  <a:spcPts val="800"/>
                </a:spcAft>
              </a:pPr>
              <a:r>
                <a:rPr lang="en-US" sz="3200" kern="1200">
                  <a:solidFill>
                    <a:srgbClr val="2E74B5"/>
                  </a:solidFill>
                  <a:effectLst/>
                  <a:latin typeface="Segoe UI Semibold" panose="020B0702040204020203" pitchFamily="34" charset="0"/>
                  <a:ea typeface="Calibri" panose="020F0502020204030204" pitchFamily="34" charset="0"/>
                  <a:cs typeface="Times New Roman" panose="02020603050405020304" pitchFamily="18" charset="0"/>
                </a:rPr>
                <a:t>panace.ai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9" name="TextBox 8">
            <a:extLst>
              <a:ext uri="{FF2B5EF4-FFF2-40B4-BE49-F238E27FC236}">
                <a16:creationId xmlns:a16="http://schemas.microsoft.com/office/drawing/2014/main" id="{F67DC1C5-2452-44DA-A6C7-1A29B85BD56F}"/>
              </a:ext>
            </a:extLst>
          </p:cNvPr>
          <p:cNvSpPr txBox="1"/>
          <p:nvPr/>
        </p:nvSpPr>
        <p:spPr>
          <a:xfrm>
            <a:off x="1989956" y="2128094"/>
            <a:ext cx="8712968" cy="2939266"/>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a:spAutoFit/>
          </a:bodyPr>
          <a:lstStyle/>
          <a:p>
            <a:pPr marL="342900" lvl="0" indent="-342900">
              <a:spcBef>
                <a:spcPts val="600"/>
              </a:spcBef>
              <a:spcAft>
                <a:spcPts val="1200"/>
              </a:spcAft>
              <a:buFont typeface="Wingdings" panose="05000000000000000000" pitchFamily="2" charset="2"/>
              <a:buChar char="§"/>
            </a:pPr>
            <a:r>
              <a:rPr lang="en-US" sz="2000" dirty="0">
                <a:solidFill>
                  <a:srgbClr val="231F20"/>
                </a:solidFill>
                <a:effectLst/>
                <a:latin typeface="Segoe UI Light" panose="020B0502040204020203" pitchFamily="34" charset="0"/>
                <a:ea typeface="Calibri" panose="020F0502020204030204" pitchFamily="34" charset="0"/>
                <a:cs typeface="Times New Roman" panose="02020603050405020304" pitchFamily="18" charset="0"/>
              </a:rPr>
              <a:t>Democratize affordable and ubiquitous medical interventions.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600"/>
              </a:spcBef>
              <a:spcAft>
                <a:spcPts val="1200"/>
              </a:spcAft>
              <a:buFont typeface="Wingdings" panose="05000000000000000000" pitchFamily="2" charset="2"/>
              <a:buChar char="§"/>
            </a:pPr>
            <a:r>
              <a:rPr lang="en-US" sz="2000" dirty="0">
                <a:solidFill>
                  <a:srgbClr val="231F20"/>
                </a:solidFill>
                <a:effectLst/>
                <a:latin typeface="Segoe UI Light" panose="020B0502040204020203" pitchFamily="34" charset="0"/>
                <a:ea typeface="Calibri" panose="020F0502020204030204" pitchFamily="34" charset="0"/>
                <a:cs typeface="Times New Roman" panose="02020603050405020304" pitchFamily="18" charset="0"/>
              </a:rPr>
              <a:t>Make the most accurate diagnosis and evolve effective treatment of medical conditions, from detection </a:t>
            </a:r>
            <a:r>
              <a:rPr lang="en-US" sz="1400" dirty="0">
                <a:solidFill>
                  <a:srgbClr val="231F20"/>
                </a:solidFill>
                <a:effectLst/>
                <a:latin typeface="Segoe UI Light" panose="020B0502040204020203" pitchFamily="34" charset="0"/>
                <a:ea typeface="Calibri" panose="020F0502020204030204" pitchFamily="34" charset="0"/>
                <a:cs typeface="Times New Roman" panose="02020603050405020304" pitchFamily="18" charset="0"/>
              </a:rPr>
              <a:t>&amp;</a:t>
            </a:r>
            <a:r>
              <a:rPr lang="en-US" sz="2000" dirty="0">
                <a:solidFill>
                  <a:srgbClr val="231F20"/>
                </a:solidFill>
                <a:effectLst/>
                <a:latin typeface="Segoe UI Light" panose="020B0502040204020203" pitchFamily="34" charset="0"/>
                <a:ea typeface="Calibri" panose="020F0502020204030204" pitchFamily="34" charset="0"/>
                <a:cs typeface="Times New Roman" panose="02020603050405020304" pitchFamily="18" charset="0"/>
              </a:rPr>
              <a:t> diagnosis to prescriptions </a:t>
            </a:r>
            <a:r>
              <a:rPr lang="en-US" sz="1400" dirty="0">
                <a:solidFill>
                  <a:srgbClr val="231F20"/>
                </a:solidFill>
                <a:latin typeface="Segoe UI Light" panose="020B0502040204020203" pitchFamily="34" charset="0"/>
                <a:cs typeface="Times New Roman" panose="02020603050405020304" pitchFamily="18" charset="0"/>
              </a:rPr>
              <a:t>&amp;</a:t>
            </a:r>
            <a:r>
              <a:rPr lang="en-US" sz="2000" dirty="0">
                <a:solidFill>
                  <a:srgbClr val="231F20"/>
                </a:solidFill>
                <a:effectLst/>
                <a:latin typeface="Segoe UI Light" panose="020B0502040204020203" pitchFamily="34" charset="0"/>
                <a:ea typeface="Calibri" panose="020F0502020204030204" pitchFamily="34" charset="0"/>
                <a:cs typeface="Times New Roman" panose="02020603050405020304" pitchFamily="18" charset="0"/>
              </a:rPr>
              <a:t> treatment.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600"/>
              </a:spcBef>
              <a:spcAft>
                <a:spcPts val="1200"/>
              </a:spcAft>
              <a:buFont typeface="Wingdings" panose="05000000000000000000" pitchFamily="2" charset="2"/>
              <a:buChar char="§"/>
            </a:pPr>
            <a:r>
              <a:rPr lang="en-US" sz="2000" dirty="0">
                <a:solidFill>
                  <a:srgbClr val="231F20"/>
                </a:solidFill>
                <a:effectLst/>
                <a:latin typeface="Segoe UI Light" panose="020B0502040204020203" pitchFamily="34" charset="0"/>
                <a:ea typeface="Calibri" panose="020F0502020204030204" pitchFamily="34" charset="0"/>
                <a:cs typeface="Times New Roman" panose="02020603050405020304" pitchFamily="18" charset="0"/>
              </a:rPr>
              <a:t>Provide precision medicine and provide highly personalized medical treatment </a:t>
            </a:r>
            <a:r>
              <a:rPr lang="en-US" sz="2000" dirty="0">
                <a:solidFill>
                  <a:srgbClr val="231F20"/>
                </a:solidFill>
                <a:latin typeface="Segoe UI Light" panose="020B0502040204020203" pitchFamily="34" charset="0"/>
                <a:ea typeface="Calibri" panose="020F0502020204030204" pitchFamily="34" charset="0"/>
                <a:cs typeface="Times New Roman" panose="02020603050405020304" pitchFamily="18" charset="0"/>
              </a:rPr>
              <a:t>(including diet, exercise besides medicines) </a:t>
            </a:r>
            <a:r>
              <a:rPr lang="en-US" sz="2000" dirty="0">
                <a:solidFill>
                  <a:srgbClr val="231F20"/>
                </a:solidFill>
                <a:effectLst/>
                <a:latin typeface="Segoe UI Light" panose="020B0502040204020203" pitchFamily="34" charset="0"/>
                <a:ea typeface="Calibri" panose="020F0502020204030204" pitchFamily="34" charset="0"/>
                <a:cs typeface="Times New Roman" panose="02020603050405020304" pitchFamily="18" charset="0"/>
              </a:rPr>
              <a:t>for patients.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600"/>
              </a:spcBef>
              <a:spcAft>
                <a:spcPts val="1200"/>
              </a:spcAft>
              <a:buFont typeface="Wingdings" panose="05000000000000000000" pitchFamily="2" charset="2"/>
              <a:buChar char="§"/>
            </a:pPr>
            <a:r>
              <a:rPr lang="en-US" sz="2000" dirty="0">
                <a:solidFill>
                  <a:srgbClr val="231F20"/>
                </a:solidFill>
                <a:effectLst/>
                <a:latin typeface="Segoe UI Light" panose="020B0502040204020203" pitchFamily="34" charset="0"/>
                <a:ea typeface="Calibri" panose="020F0502020204030204" pitchFamily="34" charset="0"/>
                <a:cs typeface="Times New Roman" panose="02020603050405020304" pitchFamily="18" charset="0"/>
              </a:rPr>
              <a:t>Utilize evidence-based medical decision-making driven by state-of-the-art Artificial </a:t>
            </a:r>
            <a:r>
              <a:rPr lang="en-US" sz="2000" dirty="0">
                <a:solidFill>
                  <a:srgbClr val="231F20"/>
                </a:solidFill>
                <a:latin typeface="Segoe UI Light" panose="020B0502040204020203" pitchFamily="34" charset="0"/>
                <a:ea typeface="Calibri" panose="020F0502020204030204" pitchFamily="34" charset="0"/>
                <a:cs typeface="Times New Roman" panose="02020603050405020304" pitchFamily="18" charset="0"/>
              </a:rPr>
              <a:t>I</a:t>
            </a:r>
            <a:r>
              <a:rPr lang="en-US" sz="2000" dirty="0">
                <a:solidFill>
                  <a:srgbClr val="231F20"/>
                </a:solidFill>
                <a:effectLst/>
                <a:latin typeface="Segoe UI Light" panose="020B0502040204020203" pitchFamily="34" charset="0"/>
                <a:ea typeface="Calibri" panose="020F0502020204030204" pitchFamily="34" charset="0"/>
                <a:cs typeface="Times New Roman" panose="02020603050405020304" pitchFamily="18" charset="0"/>
              </a:rPr>
              <a:t>ntelligence.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4875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9CD6C4-AD13-4D50-B4C2-74F961321672}"/>
              </a:ext>
            </a:extLst>
          </p:cNvPr>
          <p:cNvSpPr txBox="1">
            <a:spLocks/>
          </p:cNvSpPr>
          <p:nvPr/>
        </p:nvSpPr>
        <p:spPr>
          <a:xfrm>
            <a:off x="0" y="0"/>
            <a:ext cx="12188825" cy="715961"/>
          </a:xfrm>
          <a:prstGeom prst="rect">
            <a:avLst/>
          </a:prstGeom>
        </p:spPr>
        <p:txBody>
          <a:bodyPr anchor="ctr">
            <a:normAutofit/>
          </a:bodyPr>
          <a:lstStyle>
            <a:lvl1pPr algn="l" defTabSz="1218479" rtl="0" eaLnBrk="1" latinLnBrk="0" hangingPunct="1">
              <a:spcBef>
                <a:spcPct val="0"/>
              </a:spcBef>
              <a:buNone/>
              <a:defRPr sz="31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pPr algn="ctr"/>
            <a:r>
              <a:rPr lang="en-IN" sz="3200" dirty="0"/>
              <a:t>Project Activities</a:t>
            </a:r>
          </a:p>
        </p:txBody>
      </p:sp>
      <p:sp>
        <p:nvSpPr>
          <p:cNvPr id="4" name="TextBox 3">
            <a:extLst>
              <a:ext uri="{FF2B5EF4-FFF2-40B4-BE49-F238E27FC236}">
                <a16:creationId xmlns:a16="http://schemas.microsoft.com/office/drawing/2014/main" id="{CAD6F649-D51D-4D96-A7E0-8B8484E68830}"/>
              </a:ext>
            </a:extLst>
          </p:cNvPr>
          <p:cNvSpPr txBox="1"/>
          <p:nvPr/>
        </p:nvSpPr>
        <p:spPr>
          <a:xfrm>
            <a:off x="1506650" y="912140"/>
            <a:ext cx="10499005" cy="5427127"/>
          </a:xfrm>
          <a:prstGeom prst="rect">
            <a:avLst/>
          </a:prstGeom>
          <a:noFill/>
        </p:spPr>
        <p:txBody>
          <a:bodyPr wrap="square" rtlCol="0">
            <a:spAutoFit/>
          </a:bodyPr>
          <a:lstStyle/>
          <a:p>
            <a:pPr>
              <a:spcAft>
                <a:spcPts val="3200"/>
              </a:spcAft>
            </a:pPr>
            <a:r>
              <a:rPr lang="en-IN" sz="2000" dirty="0">
                <a:solidFill>
                  <a:srgbClr val="231F20"/>
                </a:solidFill>
                <a:latin typeface="Arial Nova Light" panose="020B0304020202020204" pitchFamily="34" charset="0"/>
                <a:cs typeface="Times New Roman" panose="02020603050405020304" pitchFamily="18" charset="0"/>
              </a:rPr>
              <a:t>Design and develop the workflow "Healthcare process" from Diagnosis to Prescription</a:t>
            </a:r>
          </a:p>
          <a:p>
            <a:pPr>
              <a:spcAft>
                <a:spcPts val="3200"/>
              </a:spcAft>
            </a:pPr>
            <a:r>
              <a:rPr lang="en-IN" sz="2000" dirty="0">
                <a:solidFill>
                  <a:srgbClr val="231F20"/>
                </a:solidFill>
                <a:latin typeface="Arial Nova Light" panose="020B0304020202020204" pitchFamily="34" charset="0"/>
                <a:cs typeface="Times New Roman" panose="02020603050405020304" pitchFamily="18" charset="0"/>
              </a:rPr>
              <a:t>Identify and Scope the targeted Diseases for </a:t>
            </a:r>
            <a:r>
              <a:rPr lang="en-IN" sz="2000" dirty="0" err="1">
                <a:solidFill>
                  <a:srgbClr val="231F20"/>
                </a:solidFill>
                <a:latin typeface="Arial Nova Light" panose="020B0304020202020204" pitchFamily="34" charset="0"/>
                <a:cs typeface="Times New Roman" panose="02020603050405020304" pitchFamily="18" charset="0"/>
              </a:rPr>
              <a:t>PoCs</a:t>
            </a:r>
            <a:r>
              <a:rPr lang="en-IN" sz="2000" dirty="0">
                <a:solidFill>
                  <a:srgbClr val="231F20"/>
                </a:solidFill>
                <a:latin typeface="Arial Nova Light" panose="020B0304020202020204" pitchFamily="34" charset="0"/>
                <a:cs typeface="Times New Roman" panose="02020603050405020304" pitchFamily="18" charset="0"/>
              </a:rPr>
              <a:t> (based on the data availability)</a:t>
            </a:r>
          </a:p>
          <a:p>
            <a:pPr>
              <a:spcAft>
                <a:spcPts val="3200"/>
              </a:spcAft>
            </a:pPr>
            <a:r>
              <a:rPr lang="en-IN" sz="2000" dirty="0">
                <a:solidFill>
                  <a:srgbClr val="231F20"/>
                </a:solidFill>
                <a:latin typeface="Arial Nova Light" panose="020B0304020202020204" pitchFamily="34" charset="0"/>
                <a:cs typeface="Times New Roman" panose="02020603050405020304" pitchFamily="18" charset="0"/>
              </a:rPr>
              <a:t>Identify the data sources, cleansing methods </a:t>
            </a:r>
          </a:p>
          <a:p>
            <a:pPr>
              <a:spcAft>
                <a:spcPts val="3200"/>
              </a:spcAft>
            </a:pPr>
            <a:r>
              <a:rPr lang="en-IN" sz="2000" dirty="0">
                <a:solidFill>
                  <a:srgbClr val="231F20"/>
                </a:solidFill>
                <a:latin typeface="Arial Nova Light" panose="020B0304020202020204" pitchFamily="34" charset="0"/>
                <a:cs typeface="Times New Roman" panose="02020603050405020304" pitchFamily="18" charset="0"/>
              </a:rPr>
              <a:t>Identify appropriate ML/AI algorithms and create ensemble solutions for each of the modules</a:t>
            </a:r>
          </a:p>
          <a:p>
            <a:pPr>
              <a:spcAft>
                <a:spcPts val="3200"/>
              </a:spcAft>
            </a:pPr>
            <a:r>
              <a:rPr lang="en-IN" sz="2000" dirty="0">
                <a:solidFill>
                  <a:srgbClr val="231F20"/>
                </a:solidFill>
                <a:latin typeface="Arial Nova Light" panose="020B0304020202020204" pitchFamily="34" charset="0"/>
                <a:cs typeface="Times New Roman" panose="02020603050405020304" pitchFamily="18" charset="0"/>
              </a:rPr>
              <a:t>Create Knowledge representations (either procure or develop data appropriately)</a:t>
            </a:r>
          </a:p>
          <a:p>
            <a:pPr>
              <a:spcAft>
                <a:spcPts val="3200"/>
              </a:spcAft>
            </a:pPr>
            <a:r>
              <a:rPr lang="en-IN" sz="2000" dirty="0">
                <a:solidFill>
                  <a:srgbClr val="231F20"/>
                </a:solidFill>
                <a:latin typeface="Arial Nova Light" panose="020B0304020202020204" pitchFamily="34" charset="0"/>
                <a:cs typeface="Times New Roman" panose="02020603050405020304" pitchFamily="18" charset="0"/>
              </a:rPr>
              <a:t>Develop the </a:t>
            </a:r>
            <a:r>
              <a:rPr lang="en-IN" sz="2000" dirty="0" err="1">
                <a:solidFill>
                  <a:srgbClr val="231F20"/>
                </a:solidFill>
                <a:latin typeface="Arial Nova Light" panose="020B0304020202020204" pitchFamily="34" charset="0"/>
                <a:cs typeface="Times New Roman" panose="02020603050405020304" pitchFamily="18" charset="0"/>
              </a:rPr>
              <a:t>PoCs</a:t>
            </a:r>
            <a:r>
              <a:rPr lang="en-IN" sz="2000" dirty="0">
                <a:solidFill>
                  <a:srgbClr val="231F20"/>
                </a:solidFill>
                <a:latin typeface="Arial Nova Light" panose="020B0304020202020204" pitchFamily="34" charset="0"/>
                <a:cs typeface="Times New Roman" panose="02020603050405020304" pitchFamily="18" charset="0"/>
              </a:rPr>
              <a:t> for the core-algorithms and functionality</a:t>
            </a:r>
          </a:p>
          <a:p>
            <a:pPr>
              <a:spcAft>
                <a:spcPts val="3200"/>
              </a:spcAft>
            </a:pPr>
            <a:r>
              <a:rPr lang="en-IN" sz="2000" dirty="0">
                <a:solidFill>
                  <a:srgbClr val="231F20"/>
                </a:solidFill>
                <a:latin typeface="Arial Nova Light" panose="020B0304020202020204" pitchFamily="34" charset="0"/>
                <a:cs typeface="Times New Roman" panose="02020603050405020304" pitchFamily="18" charset="0"/>
              </a:rPr>
              <a:t>Identify </a:t>
            </a:r>
            <a:r>
              <a:rPr lang="en-IN" sz="2000" dirty="0" err="1">
                <a:solidFill>
                  <a:srgbClr val="231F20"/>
                </a:solidFill>
                <a:latin typeface="Arial Nova Light" panose="020B0304020202020204" pitchFamily="34" charset="0"/>
                <a:cs typeface="Times New Roman" panose="02020603050405020304" pitchFamily="18" charset="0"/>
              </a:rPr>
              <a:t>Github</a:t>
            </a:r>
            <a:r>
              <a:rPr lang="en-IN" sz="2000" dirty="0">
                <a:solidFill>
                  <a:srgbClr val="231F20"/>
                </a:solidFill>
                <a:latin typeface="Arial Nova Light" panose="020B0304020202020204" pitchFamily="34" charset="0"/>
                <a:cs typeface="Times New Roman" panose="02020603050405020304" pitchFamily="18" charset="0"/>
              </a:rPr>
              <a:t> for similar projects</a:t>
            </a:r>
          </a:p>
          <a:p>
            <a:pPr>
              <a:spcAft>
                <a:spcPts val="3200"/>
              </a:spcAft>
            </a:pPr>
            <a:r>
              <a:rPr lang="en-IN" sz="2000" dirty="0">
                <a:solidFill>
                  <a:srgbClr val="231F20"/>
                </a:solidFill>
                <a:latin typeface="Arial Nova Light" panose="020B0304020202020204" pitchFamily="34" charset="0"/>
                <a:cs typeface="Times New Roman" panose="02020603050405020304" pitchFamily="18" charset="0"/>
              </a:rPr>
              <a:t>Develop the Prototypes for envisioning look and feel</a:t>
            </a:r>
          </a:p>
        </p:txBody>
      </p:sp>
      <p:pic>
        <p:nvPicPr>
          <p:cNvPr id="9" name="Picture 8" descr="Icon&#10;&#10;Description automatically generated">
            <a:extLst>
              <a:ext uri="{FF2B5EF4-FFF2-40B4-BE49-F238E27FC236}">
                <a16:creationId xmlns:a16="http://schemas.microsoft.com/office/drawing/2014/main" id="{B54D0146-E18A-4400-894B-9A70960601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12" y="5173138"/>
            <a:ext cx="648000" cy="538650"/>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BE72E31-F15D-43AD-8300-77B5A46835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812" y="2347498"/>
            <a:ext cx="576000" cy="576000"/>
          </a:xfrm>
          <a:prstGeom prst="rect">
            <a:avLst/>
          </a:prstGeom>
        </p:spPr>
      </p:pic>
      <p:pic>
        <p:nvPicPr>
          <p:cNvPr id="13" name="Picture 12" descr="Icon&#10;&#10;Description automatically generated">
            <a:extLst>
              <a:ext uri="{FF2B5EF4-FFF2-40B4-BE49-F238E27FC236}">
                <a16:creationId xmlns:a16="http://schemas.microsoft.com/office/drawing/2014/main" id="{46CDB12A-1ECC-4971-B906-370BC40C7B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812" y="1664109"/>
            <a:ext cx="540000" cy="540000"/>
          </a:xfrm>
          <a:prstGeom prst="rect">
            <a:avLst/>
          </a:prstGeom>
        </p:spPr>
      </p:pic>
      <p:pic>
        <p:nvPicPr>
          <p:cNvPr id="15" name="Picture 14" descr="Icon&#10;&#10;Description automatically generated">
            <a:extLst>
              <a:ext uri="{FF2B5EF4-FFF2-40B4-BE49-F238E27FC236}">
                <a16:creationId xmlns:a16="http://schemas.microsoft.com/office/drawing/2014/main" id="{84F9A092-C6EC-4E07-B724-98B2FC7396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812" y="908720"/>
            <a:ext cx="612000" cy="612000"/>
          </a:xfrm>
          <a:prstGeom prst="rect">
            <a:avLst/>
          </a:prstGeom>
        </p:spPr>
      </p:pic>
      <p:pic>
        <p:nvPicPr>
          <p:cNvPr id="18" name="Picture 17" descr="Icon&#10;&#10;Description automatically generated">
            <a:extLst>
              <a:ext uri="{FF2B5EF4-FFF2-40B4-BE49-F238E27FC236}">
                <a16:creationId xmlns:a16="http://schemas.microsoft.com/office/drawing/2014/main" id="{C2996FF2-059B-447C-A7D3-439D03D141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612" y="3066887"/>
            <a:ext cx="664400" cy="468000"/>
          </a:xfrm>
          <a:prstGeom prst="rect">
            <a:avLst/>
          </a:prstGeom>
        </p:spPr>
      </p:pic>
      <p:pic>
        <p:nvPicPr>
          <p:cNvPr id="20" name="Picture 19" descr="Logo&#10;&#10;Description automatically generated">
            <a:extLst>
              <a:ext uri="{FF2B5EF4-FFF2-40B4-BE49-F238E27FC236}">
                <a16:creationId xmlns:a16="http://schemas.microsoft.com/office/drawing/2014/main" id="{599BB45A-242A-4B4B-8543-EB670A07EA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7812" y="3678276"/>
            <a:ext cx="612000" cy="669434"/>
          </a:xfrm>
          <a:prstGeom prst="rect">
            <a:avLst/>
          </a:prstGeom>
        </p:spPr>
      </p:pic>
      <p:pic>
        <p:nvPicPr>
          <p:cNvPr id="22" name="Picture 21" descr="Icon&#10;&#10;Description automatically generated">
            <a:extLst>
              <a:ext uri="{FF2B5EF4-FFF2-40B4-BE49-F238E27FC236}">
                <a16:creationId xmlns:a16="http://schemas.microsoft.com/office/drawing/2014/main" id="{60ACCAE2-0470-4E95-82DC-4931E163D6C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02364" y="4741697"/>
            <a:ext cx="504000" cy="504000"/>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7B74FD55-B63F-46C9-89F0-B480FF7C99F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10595"/>
          <a:stretch/>
        </p:blipFill>
        <p:spPr>
          <a:xfrm>
            <a:off x="783812" y="4491099"/>
            <a:ext cx="540000" cy="538650"/>
          </a:xfrm>
          <a:prstGeom prst="rect">
            <a:avLst/>
          </a:prstGeom>
        </p:spPr>
      </p:pic>
      <p:sp>
        <p:nvSpPr>
          <p:cNvPr id="26" name="TextBox 25">
            <a:extLst>
              <a:ext uri="{FF2B5EF4-FFF2-40B4-BE49-F238E27FC236}">
                <a16:creationId xmlns:a16="http://schemas.microsoft.com/office/drawing/2014/main" id="{A4E304B3-DE2C-4408-BBDF-2C9DF7293928}"/>
              </a:ext>
            </a:extLst>
          </p:cNvPr>
          <p:cNvSpPr txBox="1"/>
          <p:nvPr/>
        </p:nvSpPr>
        <p:spPr>
          <a:xfrm>
            <a:off x="8717773" y="5328718"/>
            <a:ext cx="2273183" cy="830997"/>
          </a:xfrm>
          <a:prstGeom prst="rect">
            <a:avLst/>
          </a:prstGeom>
          <a:noFill/>
        </p:spPr>
        <p:txBody>
          <a:bodyPr wrap="square">
            <a:spAutoFit/>
          </a:bodyPr>
          <a:lstStyle/>
          <a:p>
            <a:pPr algn="ctr">
              <a:spcAft>
                <a:spcPts val="2400"/>
              </a:spcAft>
            </a:pPr>
            <a:r>
              <a:rPr lang="en-IN" sz="1600" dirty="0">
                <a:solidFill>
                  <a:srgbClr val="C00000"/>
                </a:solidFill>
                <a:latin typeface="Arial Nova Cond Light" panose="020B0306020202020204" pitchFamily="34" charset="0"/>
                <a:cs typeface="Segoe UI" panose="020B0502040204020203" pitchFamily="34" charset="0"/>
              </a:rPr>
              <a:t>Create Unique problem solving methods and file for Patents (IP creation)</a:t>
            </a:r>
          </a:p>
        </p:txBody>
      </p:sp>
      <p:pic>
        <p:nvPicPr>
          <p:cNvPr id="27" name="Picture 26">
            <a:extLst>
              <a:ext uri="{FF2B5EF4-FFF2-40B4-BE49-F238E27FC236}">
                <a16:creationId xmlns:a16="http://schemas.microsoft.com/office/drawing/2014/main" id="{298E22DC-A8CE-4E2A-9649-21EB6FFAA110}"/>
              </a:ext>
            </a:extLst>
          </p:cNvPr>
          <p:cNvPicPr>
            <a:picLocks noChangeAspect="1"/>
          </p:cNvPicPr>
          <p:nvPr/>
        </p:nvPicPr>
        <p:blipFill rotWithShape="1">
          <a:blip r:embed="rId10"/>
          <a:srcRect l="10101" t="19551" r="8001" b="20600"/>
          <a:stretch/>
        </p:blipFill>
        <p:spPr>
          <a:xfrm>
            <a:off x="693812" y="5855178"/>
            <a:ext cx="720000" cy="526150"/>
          </a:xfrm>
          <a:prstGeom prst="rect">
            <a:avLst/>
          </a:prstGeom>
        </p:spPr>
      </p:pic>
      <p:sp>
        <p:nvSpPr>
          <p:cNvPr id="28" name="Rectangle: Rounded Corners 27">
            <a:extLst>
              <a:ext uri="{FF2B5EF4-FFF2-40B4-BE49-F238E27FC236}">
                <a16:creationId xmlns:a16="http://schemas.microsoft.com/office/drawing/2014/main" id="{8DC16338-2059-43FA-8D70-032E2AEA6FE7}"/>
              </a:ext>
            </a:extLst>
          </p:cNvPr>
          <p:cNvSpPr/>
          <p:nvPr/>
        </p:nvSpPr>
        <p:spPr>
          <a:xfrm>
            <a:off x="8717772" y="4581128"/>
            <a:ext cx="2273184" cy="1647175"/>
          </a:xfrm>
          <a:prstGeom prst="roundRect">
            <a:avLst>
              <a:gd name="adj" fmla="val 5578"/>
            </a:avLst>
          </a:prstGeom>
          <a:noFill/>
          <a:ln w="3175">
            <a:solidFill>
              <a:schemeClr val="bg1">
                <a:lumMod val="95000"/>
              </a:schemeClr>
            </a:solidFill>
            <a:prstDash val="sysDot"/>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72125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312A0C-2DE8-4240-9BCC-361112151EE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828" y="1844824"/>
            <a:ext cx="10268013" cy="2556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itle 1">
            <a:extLst>
              <a:ext uri="{FF2B5EF4-FFF2-40B4-BE49-F238E27FC236}">
                <a16:creationId xmlns:a16="http://schemas.microsoft.com/office/drawing/2014/main" id="{BFAB241F-C35D-4760-B478-33A2F99DC01E}"/>
              </a:ext>
            </a:extLst>
          </p:cNvPr>
          <p:cNvSpPr txBox="1">
            <a:spLocks/>
          </p:cNvSpPr>
          <p:nvPr/>
        </p:nvSpPr>
        <p:spPr>
          <a:xfrm>
            <a:off x="0" y="0"/>
            <a:ext cx="12188825" cy="715961"/>
          </a:xfrm>
          <a:prstGeom prst="rect">
            <a:avLst/>
          </a:prstGeom>
        </p:spPr>
        <p:txBody>
          <a:bodyPr anchor="ctr">
            <a:normAutofit/>
          </a:bodyPr>
          <a:lstStyle>
            <a:lvl1pPr algn="l" defTabSz="1218479" rtl="0" eaLnBrk="1" latinLnBrk="0" hangingPunct="1">
              <a:spcBef>
                <a:spcPct val="0"/>
              </a:spcBef>
              <a:buNone/>
              <a:defRPr sz="31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pPr algn="ctr"/>
            <a:r>
              <a:rPr lang="en-IN" sz="3200" dirty="0"/>
              <a:t>panace.ai components</a:t>
            </a:r>
          </a:p>
        </p:txBody>
      </p:sp>
    </p:spTree>
    <p:extLst>
      <p:ext uri="{BB962C8B-B14F-4D97-AF65-F5344CB8AC3E}">
        <p14:creationId xmlns:p14="http://schemas.microsoft.com/office/powerpoint/2010/main" val="278360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B98CC-0544-448B-A8CB-2E2D9C4380A7}"/>
              </a:ext>
            </a:extLst>
          </p:cNvPr>
          <p:cNvSpPr/>
          <p:nvPr/>
        </p:nvSpPr>
        <p:spPr>
          <a:xfrm>
            <a:off x="1262531" y="1659186"/>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Semilight" panose="020B0402040204020203" pitchFamily="34" charset="0"/>
                <a:cs typeface="Segoe UI Semilight" panose="020B0402040204020203" pitchFamily="34" charset="0"/>
              </a:rPr>
              <a:t>Input Case</a:t>
            </a:r>
          </a:p>
        </p:txBody>
      </p:sp>
      <p:cxnSp>
        <p:nvCxnSpPr>
          <p:cNvPr id="5" name="Straight Arrow Connector 4">
            <a:extLst>
              <a:ext uri="{FF2B5EF4-FFF2-40B4-BE49-F238E27FC236}">
                <a16:creationId xmlns:a16="http://schemas.microsoft.com/office/drawing/2014/main" id="{88B549A4-3DBB-4946-A862-B7112D8C2C72}"/>
              </a:ext>
            </a:extLst>
          </p:cNvPr>
          <p:cNvCxnSpPr>
            <a:cxnSpLocks/>
          </p:cNvCxnSpPr>
          <p:nvPr/>
        </p:nvCxnSpPr>
        <p:spPr>
          <a:xfrm>
            <a:off x="2718089" y="1956510"/>
            <a:ext cx="292889" cy="13313"/>
          </a:xfrm>
          <a:prstGeom prst="straightConnector1">
            <a:avLst/>
          </a:prstGeom>
          <a:ln>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A96A0A5-63F5-42AA-B1D6-99A593391658}"/>
              </a:ext>
            </a:extLst>
          </p:cNvPr>
          <p:cNvSpPr/>
          <p:nvPr/>
        </p:nvSpPr>
        <p:spPr>
          <a:xfrm>
            <a:off x="3010978" y="1659186"/>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Semilight" panose="020B0402040204020203" pitchFamily="34" charset="0"/>
                <a:cs typeface="Segoe UI Semilight" panose="020B0402040204020203" pitchFamily="34" charset="0"/>
              </a:rPr>
              <a:t>Symptoms Extraction</a:t>
            </a:r>
          </a:p>
        </p:txBody>
      </p:sp>
      <p:cxnSp>
        <p:nvCxnSpPr>
          <p:cNvPr id="9" name="Straight Arrow Connector 8">
            <a:extLst>
              <a:ext uri="{FF2B5EF4-FFF2-40B4-BE49-F238E27FC236}">
                <a16:creationId xmlns:a16="http://schemas.microsoft.com/office/drawing/2014/main" id="{8BF5EF4B-200B-4447-89F2-610ED4663797}"/>
              </a:ext>
            </a:extLst>
          </p:cNvPr>
          <p:cNvCxnSpPr>
            <a:cxnSpLocks/>
            <a:stCxn id="6" idx="3"/>
            <a:endCxn id="10" idx="1"/>
          </p:cNvCxnSpPr>
          <p:nvPr/>
        </p:nvCxnSpPr>
        <p:spPr>
          <a:xfrm>
            <a:off x="4466535" y="1969823"/>
            <a:ext cx="288121" cy="0"/>
          </a:xfrm>
          <a:prstGeom prst="straightConnector1">
            <a:avLst/>
          </a:prstGeom>
          <a:ln>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78E507D-60C1-442E-8442-4C590BF64C3E}"/>
              </a:ext>
            </a:extLst>
          </p:cNvPr>
          <p:cNvSpPr/>
          <p:nvPr/>
        </p:nvSpPr>
        <p:spPr>
          <a:xfrm>
            <a:off x="4754657" y="1659186"/>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Semilight" panose="020B0402040204020203" pitchFamily="34" charset="0"/>
                <a:cs typeface="Segoe UI Semilight" panose="020B0402040204020203" pitchFamily="34" charset="0"/>
              </a:rPr>
              <a:t>Create Clinical Graph</a:t>
            </a:r>
          </a:p>
        </p:txBody>
      </p:sp>
      <p:sp>
        <p:nvSpPr>
          <p:cNvPr id="12" name="Rectangle 11">
            <a:extLst>
              <a:ext uri="{FF2B5EF4-FFF2-40B4-BE49-F238E27FC236}">
                <a16:creationId xmlns:a16="http://schemas.microsoft.com/office/drawing/2014/main" id="{DACD7B80-CE1A-4C16-9239-6A8638340878}"/>
              </a:ext>
            </a:extLst>
          </p:cNvPr>
          <p:cNvSpPr/>
          <p:nvPr/>
        </p:nvSpPr>
        <p:spPr>
          <a:xfrm>
            <a:off x="6372369" y="2132856"/>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Semilight" panose="020B0402040204020203" pitchFamily="34" charset="0"/>
                <a:cs typeface="Segoe UI Semilight" panose="020B0402040204020203" pitchFamily="34" charset="0"/>
              </a:rPr>
              <a:t>Differential Diagnosis</a:t>
            </a:r>
          </a:p>
        </p:txBody>
      </p:sp>
      <p:sp>
        <p:nvSpPr>
          <p:cNvPr id="13" name="Rectangle 12">
            <a:extLst>
              <a:ext uri="{FF2B5EF4-FFF2-40B4-BE49-F238E27FC236}">
                <a16:creationId xmlns:a16="http://schemas.microsoft.com/office/drawing/2014/main" id="{6A07366E-BF34-46D4-9978-D3276064862B}"/>
              </a:ext>
            </a:extLst>
          </p:cNvPr>
          <p:cNvSpPr/>
          <p:nvPr/>
        </p:nvSpPr>
        <p:spPr>
          <a:xfrm>
            <a:off x="4754656" y="2631614"/>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Semilight" panose="020B0402040204020203" pitchFamily="34" charset="0"/>
                <a:cs typeface="Segoe UI Semilight" panose="020B0402040204020203" pitchFamily="34" charset="0"/>
              </a:rPr>
              <a:t>Match graph</a:t>
            </a:r>
          </a:p>
        </p:txBody>
      </p:sp>
      <p:sp>
        <p:nvSpPr>
          <p:cNvPr id="15" name="Left Brace 14">
            <a:extLst>
              <a:ext uri="{FF2B5EF4-FFF2-40B4-BE49-F238E27FC236}">
                <a16:creationId xmlns:a16="http://schemas.microsoft.com/office/drawing/2014/main" id="{0CE14197-51E0-41FB-A707-7D2662DC9DFD}"/>
              </a:ext>
            </a:extLst>
          </p:cNvPr>
          <p:cNvSpPr/>
          <p:nvPr/>
        </p:nvSpPr>
        <p:spPr>
          <a:xfrm rot="16200000">
            <a:off x="3680326" y="1664351"/>
            <a:ext cx="121900" cy="1678341"/>
          </a:xfrm>
          <a:prstGeom prst="leftBrac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399"/>
          </a:p>
        </p:txBody>
      </p:sp>
      <p:sp>
        <p:nvSpPr>
          <p:cNvPr id="16" name="TextBox 15">
            <a:extLst>
              <a:ext uri="{FF2B5EF4-FFF2-40B4-BE49-F238E27FC236}">
                <a16:creationId xmlns:a16="http://schemas.microsoft.com/office/drawing/2014/main" id="{104ECF78-274D-47B3-867F-8003A19F218D}"/>
              </a:ext>
            </a:extLst>
          </p:cNvPr>
          <p:cNvSpPr txBox="1"/>
          <p:nvPr/>
        </p:nvSpPr>
        <p:spPr>
          <a:xfrm>
            <a:off x="3117479" y="2614767"/>
            <a:ext cx="1242554" cy="523084"/>
          </a:xfrm>
          <a:prstGeom prst="rect">
            <a:avLst/>
          </a:prstGeom>
          <a:noFill/>
        </p:spPr>
        <p:txBody>
          <a:bodyPr wrap="square" rtlCol="0">
            <a:spAutoFit/>
          </a:bodyPr>
          <a:lstStyle/>
          <a:p>
            <a:pPr algn="ctr"/>
            <a:r>
              <a:rPr lang="en-IN" sz="1400" dirty="0">
                <a:latin typeface="Segoe UI Light" panose="020B0502040204020203" pitchFamily="34" charset="0"/>
                <a:cs typeface="Segoe UI Light" panose="020B0502040204020203" pitchFamily="34" charset="0"/>
              </a:rPr>
              <a:t>Dialog and User Interface</a:t>
            </a:r>
          </a:p>
        </p:txBody>
      </p:sp>
      <p:sp>
        <p:nvSpPr>
          <p:cNvPr id="17" name="TextBox 16">
            <a:extLst>
              <a:ext uri="{FF2B5EF4-FFF2-40B4-BE49-F238E27FC236}">
                <a16:creationId xmlns:a16="http://schemas.microsoft.com/office/drawing/2014/main" id="{4E683CBA-8396-44AD-A704-40977E1FBFD1}"/>
              </a:ext>
            </a:extLst>
          </p:cNvPr>
          <p:cNvSpPr txBox="1"/>
          <p:nvPr/>
        </p:nvSpPr>
        <p:spPr>
          <a:xfrm>
            <a:off x="3006210" y="5448250"/>
            <a:ext cx="1474598" cy="415390"/>
          </a:xfrm>
          <a:prstGeom prst="rect">
            <a:avLst/>
          </a:prstGeom>
          <a:noFill/>
        </p:spPr>
        <p:txBody>
          <a:bodyPr wrap="square" rtlCol="0">
            <a:spAutoFit/>
          </a:bodyPr>
          <a:lstStyle/>
          <a:p>
            <a:pPr algn="ctr"/>
            <a:r>
              <a:rPr lang="en-IN" sz="1050" dirty="0">
                <a:latin typeface="Segoe UI Light" panose="020B0502040204020203" pitchFamily="34" charset="0"/>
                <a:cs typeface="Segoe UI Light" panose="020B0502040204020203" pitchFamily="34" charset="0"/>
              </a:rPr>
              <a:t>Text Summarization, </a:t>
            </a:r>
          </a:p>
          <a:p>
            <a:pPr algn="ctr"/>
            <a:r>
              <a:rPr lang="en-IN" sz="1050" dirty="0">
                <a:latin typeface="Segoe UI Light" panose="020B0502040204020203" pitchFamily="34" charset="0"/>
                <a:cs typeface="Segoe UI Light" panose="020B0502040204020203" pitchFamily="34" charset="0"/>
              </a:rPr>
              <a:t>Topic Mining (LDA)</a:t>
            </a:r>
          </a:p>
        </p:txBody>
      </p:sp>
      <p:sp>
        <p:nvSpPr>
          <p:cNvPr id="18" name="TextBox 17">
            <a:extLst>
              <a:ext uri="{FF2B5EF4-FFF2-40B4-BE49-F238E27FC236}">
                <a16:creationId xmlns:a16="http://schemas.microsoft.com/office/drawing/2014/main" id="{8B258651-C2FC-488C-83B1-3DDA868DCEA3}"/>
              </a:ext>
            </a:extLst>
          </p:cNvPr>
          <p:cNvSpPr txBox="1"/>
          <p:nvPr/>
        </p:nvSpPr>
        <p:spPr>
          <a:xfrm>
            <a:off x="4882583" y="3273674"/>
            <a:ext cx="1242554" cy="415390"/>
          </a:xfrm>
          <a:prstGeom prst="rect">
            <a:avLst/>
          </a:prstGeom>
          <a:noFill/>
        </p:spPr>
        <p:txBody>
          <a:bodyPr wrap="square" rtlCol="0">
            <a:spAutoFit/>
          </a:bodyPr>
          <a:lstStyle/>
          <a:p>
            <a:pPr algn="ctr"/>
            <a:r>
              <a:rPr lang="en-IN" sz="1050" dirty="0">
                <a:latin typeface="Segoe UI Light" panose="020B0502040204020203" pitchFamily="34" charset="0"/>
                <a:cs typeface="Segoe UI Light" panose="020B0502040204020203" pitchFamily="34" charset="0"/>
              </a:rPr>
              <a:t>Knowledge Graph</a:t>
            </a:r>
          </a:p>
          <a:p>
            <a:pPr algn="ctr"/>
            <a:r>
              <a:rPr lang="en-IN" sz="1050" dirty="0" err="1">
                <a:latin typeface="Segoe UI Light" panose="020B0502040204020203" pitchFamily="34" charset="0"/>
                <a:cs typeface="Segoe UI Light" panose="020B0502040204020203" pitchFamily="34" charset="0"/>
              </a:rPr>
              <a:t>GoogleMind</a:t>
            </a:r>
            <a:r>
              <a:rPr lang="en-IN" sz="1050" dirty="0">
                <a:latin typeface="Segoe UI Light" panose="020B0502040204020203" pitchFamily="34" charset="0"/>
                <a:cs typeface="Segoe UI Light" panose="020B0502040204020203" pitchFamily="34" charset="0"/>
              </a:rPr>
              <a:t> API</a:t>
            </a:r>
          </a:p>
        </p:txBody>
      </p:sp>
      <p:sp>
        <p:nvSpPr>
          <p:cNvPr id="20" name="Rectangle 19">
            <a:extLst>
              <a:ext uri="{FF2B5EF4-FFF2-40B4-BE49-F238E27FC236}">
                <a16:creationId xmlns:a16="http://schemas.microsoft.com/office/drawing/2014/main" id="{522AD82F-3CDB-4F3E-8A2C-1CFE397CABB8}"/>
              </a:ext>
            </a:extLst>
          </p:cNvPr>
          <p:cNvSpPr/>
          <p:nvPr/>
        </p:nvSpPr>
        <p:spPr>
          <a:xfrm>
            <a:off x="3010978" y="3188147"/>
            <a:ext cx="1455558" cy="2538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latin typeface="Segoe UI Semilight" panose="020B0402040204020203" pitchFamily="34" charset="0"/>
                <a:cs typeface="Segoe UI Semilight" panose="020B0402040204020203" pitchFamily="34" charset="0"/>
              </a:rPr>
              <a:t>Initial Questions </a:t>
            </a:r>
          </a:p>
        </p:txBody>
      </p:sp>
      <p:sp>
        <p:nvSpPr>
          <p:cNvPr id="21" name="Rectangle 20">
            <a:extLst>
              <a:ext uri="{FF2B5EF4-FFF2-40B4-BE49-F238E27FC236}">
                <a16:creationId xmlns:a16="http://schemas.microsoft.com/office/drawing/2014/main" id="{FF0EA64E-2D15-463B-823E-CA36BD4C2759}"/>
              </a:ext>
            </a:extLst>
          </p:cNvPr>
          <p:cNvSpPr/>
          <p:nvPr/>
        </p:nvSpPr>
        <p:spPr>
          <a:xfrm>
            <a:off x="3006211" y="3504773"/>
            <a:ext cx="1455558" cy="2538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latin typeface="Segoe UI Semilight" panose="020B0402040204020203" pitchFamily="34" charset="0"/>
                <a:cs typeface="Segoe UI Semilight" panose="020B0402040204020203" pitchFamily="34" charset="0"/>
              </a:rPr>
              <a:t>Patient Profile</a:t>
            </a:r>
          </a:p>
        </p:txBody>
      </p:sp>
      <p:sp>
        <p:nvSpPr>
          <p:cNvPr id="22" name="Rectangle 21">
            <a:extLst>
              <a:ext uri="{FF2B5EF4-FFF2-40B4-BE49-F238E27FC236}">
                <a16:creationId xmlns:a16="http://schemas.microsoft.com/office/drawing/2014/main" id="{EAAAC77C-E2F8-4284-A6AB-9649D373A293}"/>
              </a:ext>
            </a:extLst>
          </p:cNvPr>
          <p:cNvSpPr/>
          <p:nvPr/>
        </p:nvSpPr>
        <p:spPr>
          <a:xfrm>
            <a:off x="3006210" y="3828972"/>
            <a:ext cx="1455558" cy="2538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latin typeface="Segoe UI Semilight" panose="020B0402040204020203" pitchFamily="34" charset="0"/>
                <a:cs typeface="Segoe UI Semilight" panose="020B0402040204020203" pitchFamily="34" charset="0"/>
              </a:rPr>
              <a:t>Symptom Capture</a:t>
            </a:r>
          </a:p>
        </p:txBody>
      </p:sp>
      <p:sp>
        <p:nvSpPr>
          <p:cNvPr id="23" name="Rectangle 22">
            <a:extLst>
              <a:ext uri="{FF2B5EF4-FFF2-40B4-BE49-F238E27FC236}">
                <a16:creationId xmlns:a16="http://schemas.microsoft.com/office/drawing/2014/main" id="{8033C791-5845-4A33-BAA3-87BF9F797A4E}"/>
              </a:ext>
            </a:extLst>
          </p:cNvPr>
          <p:cNvSpPr/>
          <p:nvPr/>
        </p:nvSpPr>
        <p:spPr>
          <a:xfrm>
            <a:off x="3008587" y="4159885"/>
            <a:ext cx="1455558" cy="2538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latin typeface="Segoe UI Semilight" panose="020B0402040204020203" pitchFamily="34" charset="0"/>
                <a:cs typeface="Segoe UI Semilight" panose="020B0402040204020203" pitchFamily="34" charset="0"/>
              </a:rPr>
              <a:t>Geo-regions</a:t>
            </a:r>
          </a:p>
        </p:txBody>
      </p:sp>
      <p:sp>
        <p:nvSpPr>
          <p:cNvPr id="24" name="Rectangle 23">
            <a:extLst>
              <a:ext uri="{FF2B5EF4-FFF2-40B4-BE49-F238E27FC236}">
                <a16:creationId xmlns:a16="http://schemas.microsoft.com/office/drawing/2014/main" id="{3BA941A2-A793-4BB9-AFF3-16414E305D55}"/>
              </a:ext>
            </a:extLst>
          </p:cNvPr>
          <p:cNvSpPr/>
          <p:nvPr/>
        </p:nvSpPr>
        <p:spPr>
          <a:xfrm>
            <a:off x="3025250" y="4476513"/>
            <a:ext cx="1455558" cy="2538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latin typeface="Segoe UI Semilight" panose="020B0402040204020203" pitchFamily="34" charset="0"/>
                <a:cs typeface="Segoe UI Semilight" panose="020B0402040204020203" pitchFamily="34" charset="0"/>
              </a:rPr>
              <a:t>Interviews and Chat</a:t>
            </a:r>
          </a:p>
        </p:txBody>
      </p:sp>
      <p:sp>
        <p:nvSpPr>
          <p:cNvPr id="25" name="Rectangle 24">
            <a:extLst>
              <a:ext uri="{FF2B5EF4-FFF2-40B4-BE49-F238E27FC236}">
                <a16:creationId xmlns:a16="http://schemas.microsoft.com/office/drawing/2014/main" id="{D185B4E0-6255-4655-AC29-3BA5E1458630}"/>
              </a:ext>
            </a:extLst>
          </p:cNvPr>
          <p:cNvSpPr/>
          <p:nvPr/>
        </p:nvSpPr>
        <p:spPr>
          <a:xfrm>
            <a:off x="1262530" y="2631614"/>
            <a:ext cx="1598759" cy="2538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latin typeface="Segoe UI Semilight" panose="020B0402040204020203" pitchFamily="34" charset="0"/>
                <a:cs typeface="Segoe UI Semilight" panose="020B0402040204020203" pitchFamily="34" charset="0"/>
              </a:rPr>
              <a:t>EMR Extract</a:t>
            </a:r>
          </a:p>
        </p:txBody>
      </p:sp>
      <p:sp>
        <p:nvSpPr>
          <p:cNvPr id="26" name="Rectangle 25">
            <a:extLst>
              <a:ext uri="{FF2B5EF4-FFF2-40B4-BE49-F238E27FC236}">
                <a16:creationId xmlns:a16="http://schemas.microsoft.com/office/drawing/2014/main" id="{24984B86-D12E-4E1E-A223-FF9900C53C35}"/>
              </a:ext>
            </a:extLst>
          </p:cNvPr>
          <p:cNvSpPr/>
          <p:nvPr/>
        </p:nvSpPr>
        <p:spPr>
          <a:xfrm>
            <a:off x="1250063" y="3071159"/>
            <a:ext cx="1598759" cy="2538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latin typeface="Segoe UI Semilight" panose="020B0402040204020203" pitchFamily="34" charset="0"/>
                <a:cs typeface="Segoe UI Semilight" panose="020B0402040204020203" pitchFamily="34" charset="0"/>
              </a:rPr>
              <a:t>Patient/Medical History</a:t>
            </a:r>
          </a:p>
        </p:txBody>
      </p:sp>
      <p:sp>
        <p:nvSpPr>
          <p:cNvPr id="27" name="Rectangle 26">
            <a:extLst>
              <a:ext uri="{FF2B5EF4-FFF2-40B4-BE49-F238E27FC236}">
                <a16:creationId xmlns:a16="http://schemas.microsoft.com/office/drawing/2014/main" id="{05AA1A70-25E4-4BFB-9C8C-CB85D49FBAC2}"/>
              </a:ext>
            </a:extLst>
          </p:cNvPr>
          <p:cNvSpPr/>
          <p:nvPr/>
        </p:nvSpPr>
        <p:spPr>
          <a:xfrm>
            <a:off x="3025250" y="4826976"/>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Semilight" panose="020B0402040204020203" pitchFamily="34" charset="0"/>
                <a:cs typeface="Segoe UI Semilight" panose="020B0402040204020203" pitchFamily="34" charset="0"/>
              </a:rPr>
              <a:t>Clinical Report and initial assessment</a:t>
            </a:r>
          </a:p>
        </p:txBody>
      </p:sp>
      <p:cxnSp>
        <p:nvCxnSpPr>
          <p:cNvPr id="29" name="Connector: Elbow 28">
            <a:extLst>
              <a:ext uri="{FF2B5EF4-FFF2-40B4-BE49-F238E27FC236}">
                <a16:creationId xmlns:a16="http://schemas.microsoft.com/office/drawing/2014/main" id="{CD1FB0FD-1B90-4332-8FE4-C21C5ECE73B9}"/>
              </a:ext>
            </a:extLst>
          </p:cNvPr>
          <p:cNvCxnSpPr>
            <a:cxnSpLocks/>
            <a:stCxn id="10" idx="3"/>
            <a:endCxn id="12" idx="0"/>
          </p:cNvCxnSpPr>
          <p:nvPr/>
        </p:nvCxnSpPr>
        <p:spPr>
          <a:xfrm>
            <a:off x="6210214" y="1969822"/>
            <a:ext cx="889934" cy="1630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617F8F-3EC8-478A-A59A-EEDFCAC13403}"/>
              </a:ext>
            </a:extLst>
          </p:cNvPr>
          <p:cNvCxnSpPr>
            <a:stCxn id="13" idx="3"/>
            <a:endCxn id="12" idx="2"/>
          </p:cNvCxnSpPr>
          <p:nvPr/>
        </p:nvCxnSpPr>
        <p:spPr>
          <a:xfrm flipV="1">
            <a:off x="6210214" y="2754130"/>
            <a:ext cx="889935" cy="1881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A736A35-1C17-4820-88A5-855D6532E71A}"/>
              </a:ext>
            </a:extLst>
          </p:cNvPr>
          <p:cNvSpPr/>
          <p:nvPr/>
        </p:nvSpPr>
        <p:spPr>
          <a:xfrm>
            <a:off x="8038628" y="2132856"/>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Semilight" panose="020B0402040204020203" pitchFamily="34" charset="0"/>
                <a:cs typeface="Segoe UI Semilight" panose="020B0402040204020203" pitchFamily="34" charset="0"/>
              </a:rPr>
              <a:t>Diagnostic tests</a:t>
            </a:r>
          </a:p>
        </p:txBody>
      </p:sp>
      <p:cxnSp>
        <p:nvCxnSpPr>
          <p:cNvPr id="34" name="Straight Arrow Connector 33">
            <a:extLst>
              <a:ext uri="{FF2B5EF4-FFF2-40B4-BE49-F238E27FC236}">
                <a16:creationId xmlns:a16="http://schemas.microsoft.com/office/drawing/2014/main" id="{37E3EEEB-D0EA-4718-A42B-ADC4F1E07B09}"/>
              </a:ext>
            </a:extLst>
          </p:cNvPr>
          <p:cNvCxnSpPr>
            <a:stCxn id="12" idx="3"/>
            <a:endCxn id="32" idx="1"/>
          </p:cNvCxnSpPr>
          <p:nvPr/>
        </p:nvCxnSpPr>
        <p:spPr>
          <a:xfrm>
            <a:off x="7827927" y="2443493"/>
            <a:ext cx="210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3EEC216-95FE-4BDB-8F61-05745AF22914}"/>
              </a:ext>
            </a:extLst>
          </p:cNvPr>
          <p:cNvSpPr/>
          <p:nvPr/>
        </p:nvSpPr>
        <p:spPr>
          <a:xfrm>
            <a:off x="8038628" y="2967092"/>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Semilight" panose="020B0402040204020203" pitchFamily="34" charset="0"/>
                <a:cs typeface="Segoe UI Semilight" panose="020B0402040204020203" pitchFamily="34" charset="0"/>
              </a:rPr>
              <a:t>Final Diagnosis</a:t>
            </a:r>
          </a:p>
        </p:txBody>
      </p:sp>
      <p:sp>
        <p:nvSpPr>
          <p:cNvPr id="38" name="TextBox 37">
            <a:extLst>
              <a:ext uri="{FF2B5EF4-FFF2-40B4-BE49-F238E27FC236}">
                <a16:creationId xmlns:a16="http://schemas.microsoft.com/office/drawing/2014/main" id="{88D99865-120B-4C11-97A3-AB576D258CDA}"/>
              </a:ext>
            </a:extLst>
          </p:cNvPr>
          <p:cNvSpPr txBox="1"/>
          <p:nvPr/>
        </p:nvSpPr>
        <p:spPr>
          <a:xfrm>
            <a:off x="4480808" y="3702229"/>
            <a:ext cx="1474598" cy="576931"/>
          </a:xfrm>
          <a:prstGeom prst="rect">
            <a:avLst/>
          </a:prstGeom>
          <a:noFill/>
        </p:spPr>
        <p:txBody>
          <a:bodyPr wrap="square" rtlCol="0">
            <a:spAutoFit/>
          </a:bodyPr>
          <a:lstStyle/>
          <a:p>
            <a:pPr algn="ctr"/>
            <a:r>
              <a:rPr lang="en-IN" sz="1050" dirty="0">
                <a:latin typeface="Segoe UI Light" panose="020B0502040204020203" pitchFamily="34" charset="0"/>
                <a:cs typeface="Segoe UI Light" panose="020B0502040204020203" pitchFamily="34" charset="0"/>
              </a:rPr>
              <a:t>Driven by Word2Vec and Knowledge Graph &amp; </a:t>
            </a:r>
            <a:r>
              <a:rPr lang="en-IN" sz="1050" dirty="0" err="1">
                <a:latin typeface="Segoe UI Light" panose="020B0502040204020203" pitchFamily="34" charset="0"/>
                <a:cs typeface="Segoe UI Light" panose="020B0502040204020203" pitchFamily="34" charset="0"/>
              </a:rPr>
              <a:t>Symptomate</a:t>
            </a:r>
            <a:r>
              <a:rPr lang="en-IN" sz="1050" dirty="0">
                <a:latin typeface="Segoe UI Light" panose="020B0502040204020203" pitchFamily="34" charset="0"/>
                <a:cs typeface="Segoe UI Light" panose="020B0502040204020203" pitchFamily="34" charset="0"/>
              </a:rPr>
              <a:t> API</a:t>
            </a:r>
          </a:p>
        </p:txBody>
      </p:sp>
      <p:sp>
        <p:nvSpPr>
          <p:cNvPr id="39" name="TextBox 38">
            <a:extLst>
              <a:ext uri="{FF2B5EF4-FFF2-40B4-BE49-F238E27FC236}">
                <a16:creationId xmlns:a16="http://schemas.microsoft.com/office/drawing/2014/main" id="{140327DB-AC9D-410C-8BD0-7F8F832A558C}"/>
              </a:ext>
            </a:extLst>
          </p:cNvPr>
          <p:cNvSpPr txBox="1"/>
          <p:nvPr/>
        </p:nvSpPr>
        <p:spPr>
          <a:xfrm>
            <a:off x="4539405" y="4346107"/>
            <a:ext cx="1474598" cy="576931"/>
          </a:xfrm>
          <a:prstGeom prst="rect">
            <a:avLst/>
          </a:prstGeom>
          <a:noFill/>
        </p:spPr>
        <p:txBody>
          <a:bodyPr wrap="square" rtlCol="0">
            <a:spAutoFit/>
          </a:bodyPr>
          <a:lstStyle/>
          <a:p>
            <a:pPr algn="ctr"/>
            <a:r>
              <a:rPr lang="en-IN" sz="1050" dirty="0">
                <a:latin typeface="Segoe UI Light" panose="020B0502040204020203" pitchFamily="34" charset="0"/>
                <a:cs typeface="Segoe UI Light" panose="020B0502040204020203" pitchFamily="34" charset="0"/>
              </a:rPr>
              <a:t>Driven by Knowledge Graph, Bayesian Belief Network</a:t>
            </a:r>
          </a:p>
        </p:txBody>
      </p:sp>
      <p:cxnSp>
        <p:nvCxnSpPr>
          <p:cNvPr id="42" name="Straight Arrow Connector 41">
            <a:extLst>
              <a:ext uri="{FF2B5EF4-FFF2-40B4-BE49-F238E27FC236}">
                <a16:creationId xmlns:a16="http://schemas.microsoft.com/office/drawing/2014/main" id="{0CBAD356-0E72-4AA6-AC6B-7AC45438BB99}"/>
              </a:ext>
            </a:extLst>
          </p:cNvPr>
          <p:cNvCxnSpPr>
            <a:cxnSpLocks/>
          </p:cNvCxnSpPr>
          <p:nvPr/>
        </p:nvCxnSpPr>
        <p:spPr>
          <a:xfrm>
            <a:off x="8766407" y="2754130"/>
            <a:ext cx="0" cy="21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68FD629-AEE7-4ACA-BC10-64904944E79E}"/>
              </a:ext>
            </a:extLst>
          </p:cNvPr>
          <p:cNvSpPr txBox="1"/>
          <p:nvPr/>
        </p:nvSpPr>
        <p:spPr>
          <a:xfrm>
            <a:off x="128517" y="2728556"/>
            <a:ext cx="934320" cy="576931"/>
          </a:xfrm>
          <a:prstGeom prst="rect">
            <a:avLst/>
          </a:prstGeom>
          <a:noFill/>
        </p:spPr>
        <p:txBody>
          <a:bodyPr wrap="square" rtlCol="0">
            <a:spAutoFit/>
          </a:bodyPr>
          <a:lstStyle/>
          <a:p>
            <a:pPr algn="ctr"/>
            <a:r>
              <a:rPr lang="en-IN" sz="1050" dirty="0">
                <a:latin typeface="Segoe UI Light" panose="020B0502040204020203" pitchFamily="34" charset="0"/>
                <a:cs typeface="Segoe UI Light" panose="020B0502040204020203" pitchFamily="34" charset="0"/>
              </a:rPr>
              <a:t>Data lake, B2B EDIs, OCR </a:t>
            </a:r>
          </a:p>
        </p:txBody>
      </p:sp>
      <p:sp>
        <p:nvSpPr>
          <p:cNvPr id="44" name="Left Brace 43">
            <a:extLst>
              <a:ext uri="{FF2B5EF4-FFF2-40B4-BE49-F238E27FC236}">
                <a16:creationId xmlns:a16="http://schemas.microsoft.com/office/drawing/2014/main" id="{7372DD7B-A2CF-4067-9E2C-1350445F309C}"/>
              </a:ext>
            </a:extLst>
          </p:cNvPr>
          <p:cNvSpPr/>
          <p:nvPr/>
        </p:nvSpPr>
        <p:spPr>
          <a:xfrm>
            <a:off x="1062851" y="2503521"/>
            <a:ext cx="186326" cy="10012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399"/>
          </a:p>
        </p:txBody>
      </p:sp>
      <p:sp>
        <p:nvSpPr>
          <p:cNvPr id="46" name="TextBox 45">
            <a:extLst>
              <a:ext uri="{FF2B5EF4-FFF2-40B4-BE49-F238E27FC236}">
                <a16:creationId xmlns:a16="http://schemas.microsoft.com/office/drawing/2014/main" id="{A527A3B7-2688-49A9-83D4-C7E4B98D9C95}"/>
              </a:ext>
            </a:extLst>
          </p:cNvPr>
          <p:cNvSpPr txBox="1"/>
          <p:nvPr/>
        </p:nvSpPr>
        <p:spPr>
          <a:xfrm>
            <a:off x="6353329" y="3004146"/>
            <a:ext cx="1474598" cy="415390"/>
          </a:xfrm>
          <a:prstGeom prst="rect">
            <a:avLst/>
          </a:prstGeom>
          <a:noFill/>
        </p:spPr>
        <p:txBody>
          <a:bodyPr wrap="square" rtlCol="0">
            <a:spAutoFit/>
          </a:bodyPr>
          <a:lstStyle/>
          <a:p>
            <a:pPr algn="ctr"/>
            <a:r>
              <a:rPr lang="en-IN" sz="1050" dirty="0">
                <a:latin typeface="Segoe UI Light" panose="020B0502040204020203" pitchFamily="34" charset="0"/>
                <a:cs typeface="Segoe UI Light" panose="020B0502040204020203" pitchFamily="34" charset="0"/>
              </a:rPr>
              <a:t>Bayesian Inference and Knowledge Graphs</a:t>
            </a:r>
          </a:p>
        </p:txBody>
      </p:sp>
      <p:sp>
        <p:nvSpPr>
          <p:cNvPr id="33" name="Title 1">
            <a:extLst>
              <a:ext uri="{FF2B5EF4-FFF2-40B4-BE49-F238E27FC236}">
                <a16:creationId xmlns:a16="http://schemas.microsoft.com/office/drawing/2014/main" id="{66624473-EF54-41C4-86BB-F3407BCA00B8}"/>
              </a:ext>
            </a:extLst>
          </p:cNvPr>
          <p:cNvSpPr txBox="1">
            <a:spLocks/>
          </p:cNvSpPr>
          <p:nvPr/>
        </p:nvSpPr>
        <p:spPr>
          <a:xfrm>
            <a:off x="0" y="0"/>
            <a:ext cx="12188825" cy="715961"/>
          </a:xfrm>
          <a:prstGeom prst="rect">
            <a:avLst/>
          </a:prstGeom>
        </p:spPr>
        <p:txBody>
          <a:bodyPr vert="horz" lIns="91436" tIns="45718" rIns="91436" bIns="45718" rtlCol="0" anchor="b">
            <a:normAutofit/>
          </a:bodyPr>
          <a:lstStyle>
            <a:lvl1pPr algn="ctr" defTabSz="1218479" rtl="0" eaLnBrk="1" latinLnBrk="0" hangingPunct="1">
              <a:spcBef>
                <a:spcPct val="0"/>
              </a:spcBef>
              <a:buNone/>
              <a:defRPr sz="59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r>
              <a:rPr lang="en-US" sz="3200" dirty="0"/>
              <a:t>Function Map</a:t>
            </a:r>
          </a:p>
        </p:txBody>
      </p:sp>
      <p:sp>
        <p:nvSpPr>
          <p:cNvPr id="36" name="Rectangle 35">
            <a:extLst>
              <a:ext uri="{FF2B5EF4-FFF2-40B4-BE49-F238E27FC236}">
                <a16:creationId xmlns:a16="http://schemas.microsoft.com/office/drawing/2014/main" id="{5FBCE861-C7D2-4578-A637-B64338E72335}"/>
              </a:ext>
            </a:extLst>
          </p:cNvPr>
          <p:cNvSpPr/>
          <p:nvPr/>
        </p:nvSpPr>
        <p:spPr>
          <a:xfrm>
            <a:off x="8038628" y="4082822"/>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Semilight" panose="020B0402040204020203" pitchFamily="34" charset="0"/>
                <a:cs typeface="Segoe UI Semilight" panose="020B0402040204020203" pitchFamily="34" charset="0"/>
              </a:rPr>
              <a:t>Personalized</a:t>
            </a:r>
          </a:p>
          <a:p>
            <a:pPr algn="ctr"/>
            <a:r>
              <a:rPr lang="en-IN" sz="1200">
                <a:solidFill>
                  <a:schemeClr val="tx1"/>
                </a:solidFill>
                <a:latin typeface="Segoe UI Semilight" panose="020B0402040204020203" pitchFamily="34" charset="0"/>
                <a:cs typeface="Segoe UI Semilight" panose="020B0402040204020203" pitchFamily="34" charset="0"/>
              </a:rPr>
              <a:t>Treatment</a:t>
            </a:r>
            <a:endParaRPr lang="en-IN" sz="1200" dirty="0">
              <a:solidFill>
                <a:schemeClr val="tx1"/>
              </a:solidFill>
              <a:latin typeface="Segoe UI Semilight" panose="020B0402040204020203" pitchFamily="34" charset="0"/>
              <a:cs typeface="Segoe UI Semilight" panose="020B0402040204020203" pitchFamily="34" charset="0"/>
            </a:endParaRPr>
          </a:p>
        </p:txBody>
      </p:sp>
      <p:sp>
        <p:nvSpPr>
          <p:cNvPr id="37" name="Rectangle 36">
            <a:extLst>
              <a:ext uri="{FF2B5EF4-FFF2-40B4-BE49-F238E27FC236}">
                <a16:creationId xmlns:a16="http://schemas.microsoft.com/office/drawing/2014/main" id="{A077E597-5D95-41AA-9E67-339F27B8C57B}"/>
              </a:ext>
            </a:extLst>
          </p:cNvPr>
          <p:cNvSpPr/>
          <p:nvPr/>
        </p:nvSpPr>
        <p:spPr>
          <a:xfrm>
            <a:off x="6362849" y="3461548"/>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Semilight" panose="020B0402040204020203" pitchFamily="34" charset="0"/>
                <a:cs typeface="Segoe UI Semilight" panose="020B0402040204020203" pitchFamily="34" charset="0"/>
              </a:rPr>
              <a:t>Genomic Data</a:t>
            </a:r>
          </a:p>
        </p:txBody>
      </p:sp>
      <p:sp>
        <p:nvSpPr>
          <p:cNvPr id="40" name="Rectangle 39">
            <a:extLst>
              <a:ext uri="{FF2B5EF4-FFF2-40B4-BE49-F238E27FC236}">
                <a16:creationId xmlns:a16="http://schemas.microsoft.com/office/drawing/2014/main" id="{971CF5E0-597F-41FF-9127-F5D7A3088E33}"/>
              </a:ext>
            </a:extLst>
          </p:cNvPr>
          <p:cNvSpPr/>
          <p:nvPr/>
        </p:nvSpPr>
        <p:spPr>
          <a:xfrm>
            <a:off x="6372369" y="4634572"/>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Semilight" panose="020B0402040204020203" pitchFamily="34" charset="0"/>
                <a:cs typeface="Segoe UI Semilight" panose="020B0402040204020203" pitchFamily="34" charset="0"/>
              </a:rPr>
              <a:t>Drug Data</a:t>
            </a:r>
          </a:p>
        </p:txBody>
      </p:sp>
      <p:cxnSp>
        <p:nvCxnSpPr>
          <p:cNvPr id="3" name="Connector: Elbow 2">
            <a:extLst>
              <a:ext uri="{FF2B5EF4-FFF2-40B4-BE49-F238E27FC236}">
                <a16:creationId xmlns:a16="http://schemas.microsoft.com/office/drawing/2014/main" id="{7C49337B-C6E2-425F-ABA4-99631ECF4DDB}"/>
              </a:ext>
            </a:extLst>
          </p:cNvPr>
          <p:cNvCxnSpPr>
            <a:cxnSpLocks/>
            <a:stCxn id="37" idx="3"/>
            <a:endCxn id="36" idx="0"/>
          </p:cNvCxnSpPr>
          <p:nvPr/>
        </p:nvCxnSpPr>
        <p:spPr>
          <a:xfrm>
            <a:off x="7818407" y="3772185"/>
            <a:ext cx="948000" cy="3106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1E8AB33C-701E-4BA9-B427-D86D485A43B8}"/>
              </a:ext>
            </a:extLst>
          </p:cNvPr>
          <p:cNvCxnSpPr>
            <a:cxnSpLocks/>
            <a:stCxn id="40" idx="3"/>
            <a:endCxn id="36" idx="2"/>
          </p:cNvCxnSpPr>
          <p:nvPr/>
        </p:nvCxnSpPr>
        <p:spPr>
          <a:xfrm flipV="1">
            <a:off x="7827927" y="4704096"/>
            <a:ext cx="938480" cy="241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110714-8D55-4032-B31B-D857D4A868F5}"/>
              </a:ext>
            </a:extLst>
          </p:cNvPr>
          <p:cNvCxnSpPr>
            <a:cxnSpLocks/>
            <a:stCxn id="35" idx="2"/>
            <a:endCxn id="36" idx="0"/>
          </p:cNvCxnSpPr>
          <p:nvPr/>
        </p:nvCxnSpPr>
        <p:spPr>
          <a:xfrm>
            <a:off x="8766407" y="3588366"/>
            <a:ext cx="0" cy="494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0D0858A-0B9E-4FAF-9697-413C88591876}"/>
              </a:ext>
            </a:extLst>
          </p:cNvPr>
          <p:cNvSpPr/>
          <p:nvPr/>
        </p:nvSpPr>
        <p:spPr>
          <a:xfrm>
            <a:off x="9852552" y="4085026"/>
            <a:ext cx="1455558" cy="621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Semilight" panose="020B0402040204020203" pitchFamily="34" charset="0"/>
                <a:cs typeface="Segoe UI Semilight" panose="020B0402040204020203" pitchFamily="34" charset="0"/>
              </a:rPr>
              <a:t>Diet and Nutrition</a:t>
            </a:r>
          </a:p>
        </p:txBody>
      </p:sp>
      <p:cxnSp>
        <p:nvCxnSpPr>
          <p:cNvPr id="56" name="Straight Arrow Connector 55">
            <a:extLst>
              <a:ext uri="{FF2B5EF4-FFF2-40B4-BE49-F238E27FC236}">
                <a16:creationId xmlns:a16="http://schemas.microsoft.com/office/drawing/2014/main" id="{EEDDFAA0-4BD2-4170-9025-70B355F9CAFC}"/>
              </a:ext>
            </a:extLst>
          </p:cNvPr>
          <p:cNvCxnSpPr>
            <a:stCxn id="36" idx="3"/>
            <a:endCxn id="54" idx="1"/>
          </p:cNvCxnSpPr>
          <p:nvPr/>
        </p:nvCxnSpPr>
        <p:spPr>
          <a:xfrm>
            <a:off x="9494186" y="4393459"/>
            <a:ext cx="358366" cy="2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619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AB241F-C35D-4760-B478-33A2F99DC01E}"/>
              </a:ext>
            </a:extLst>
          </p:cNvPr>
          <p:cNvSpPr txBox="1">
            <a:spLocks/>
          </p:cNvSpPr>
          <p:nvPr/>
        </p:nvSpPr>
        <p:spPr>
          <a:xfrm>
            <a:off x="0" y="0"/>
            <a:ext cx="12188825" cy="715961"/>
          </a:xfrm>
          <a:prstGeom prst="rect">
            <a:avLst/>
          </a:prstGeom>
        </p:spPr>
        <p:txBody>
          <a:bodyPr anchor="ctr">
            <a:normAutofit/>
          </a:bodyPr>
          <a:lstStyle>
            <a:lvl1pPr algn="l" defTabSz="1218479" rtl="0" eaLnBrk="1" latinLnBrk="0" hangingPunct="1">
              <a:spcBef>
                <a:spcPct val="0"/>
              </a:spcBef>
              <a:buNone/>
              <a:defRPr sz="31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pPr algn="ctr"/>
            <a:r>
              <a:rPr lang="en-IN" sz="3200" dirty="0"/>
              <a:t>Benefits</a:t>
            </a:r>
          </a:p>
        </p:txBody>
      </p:sp>
      <p:sp>
        <p:nvSpPr>
          <p:cNvPr id="5" name="TextBox 4">
            <a:extLst>
              <a:ext uri="{FF2B5EF4-FFF2-40B4-BE49-F238E27FC236}">
                <a16:creationId xmlns:a16="http://schemas.microsoft.com/office/drawing/2014/main" id="{8F31C3F8-E21F-4EE9-BC79-7BE86F566D53}"/>
              </a:ext>
            </a:extLst>
          </p:cNvPr>
          <p:cNvSpPr txBox="1"/>
          <p:nvPr/>
        </p:nvSpPr>
        <p:spPr>
          <a:xfrm>
            <a:off x="3772447" y="2656716"/>
            <a:ext cx="3600000" cy="3580596"/>
          </a:xfrm>
          <a:prstGeom prst="rect">
            <a:avLst/>
          </a:prstGeom>
          <a:noFill/>
        </p:spPr>
        <p:txBody>
          <a:bodyPr wrap="square">
            <a:spAutoFit/>
          </a:bodyPr>
          <a:lstStyle/>
          <a:p>
            <a:pPr marL="285750" indent="-285750">
              <a:lnSpc>
                <a:spcPct val="107000"/>
              </a:lnSpc>
              <a:spcAft>
                <a:spcPts val="600"/>
              </a:spcAft>
              <a:buFont typeface="Wingdings" panose="05000000000000000000" pitchFamily="2" charset="2"/>
              <a:buChar char="§"/>
            </a:pPr>
            <a:r>
              <a:rPr lang="en-US" sz="1600" dirty="0">
                <a:solidFill>
                  <a:srgbClr val="231F20"/>
                </a:solidFill>
                <a:latin typeface="Segoe UI Semilight" panose="020B0402040204020203" pitchFamily="34" charset="0"/>
                <a:cs typeface="Segoe UI Semilight" panose="020B0402040204020203" pitchFamily="34" charset="0"/>
              </a:rPr>
              <a:t>Reduced Time to eventual diagnosis</a:t>
            </a:r>
          </a:p>
          <a:p>
            <a:pPr marL="542925" lvl="1" indent="-285750" fontAlgn="base">
              <a:lnSpc>
                <a:spcPct val="107000"/>
              </a:lnSpc>
              <a:spcAft>
                <a:spcPts val="600"/>
              </a:spcAft>
              <a:buFont typeface="Courier New" panose="02070309020205020404" pitchFamily="49" charset="0"/>
              <a:buChar char="o"/>
            </a:pPr>
            <a:r>
              <a:rPr lang="en-US" sz="1200" dirty="0">
                <a:solidFill>
                  <a:srgbClr val="231F20"/>
                </a:solidFill>
                <a:latin typeface="Segoe UI Light" panose="020B0502040204020203" pitchFamily="34" charset="0"/>
                <a:cs typeface="Segoe UI Light" panose="020B0502040204020203" pitchFamily="34" charset="0"/>
              </a:rPr>
              <a:t>Quick elimination of contradicting factors</a:t>
            </a:r>
          </a:p>
          <a:p>
            <a:pPr marL="542925" lvl="1" indent="-285750" fontAlgn="base">
              <a:lnSpc>
                <a:spcPct val="107000"/>
              </a:lnSpc>
              <a:spcAft>
                <a:spcPts val="600"/>
              </a:spcAft>
              <a:buFont typeface="Courier New" panose="02070309020205020404" pitchFamily="49" charset="0"/>
              <a:buChar char="o"/>
            </a:pPr>
            <a:r>
              <a:rPr lang="en-US" sz="1200" dirty="0">
                <a:solidFill>
                  <a:srgbClr val="231F20"/>
                </a:solidFill>
                <a:latin typeface="Segoe UI Light" panose="020B0502040204020203" pitchFamily="34" charset="0"/>
                <a:cs typeface="Segoe UI Light" panose="020B0502040204020203" pitchFamily="34" charset="0"/>
              </a:rPr>
              <a:t>Provide the most appropriate diagnostic tests to validate the initial diagnostics</a:t>
            </a:r>
          </a:p>
          <a:p>
            <a:pPr marL="542925" lvl="1" indent="-285750" fontAlgn="base">
              <a:lnSpc>
                <a:spcPct val="107000"/>
              </a:lnSpc>
              <a:spcAft>
                <a:spcPts val="600"/>
              </a:spcAft>
              <a:buFont typeface="Courier New" panose="02070309020205020404" pitchFamily="49" charset="0"/>
              <a:buChar char="o"/>
            </a:pPr>
            <a:r>
              <a:rPr lang="en-US" sz="1200" dirty="0">
                <a:solidFill>
                  <a:srgbClr val="231F20"/>
                </a:solidFill>
                <a:latin typeface="Segoe UI Light" panose="020B0502040204020203" pitchFamily="34" charset="0"/>
                <a:cs typeface="Segoe UI Light" panose="020B0502040204020203" pitchFamily="34" charset="0"/>
              </a:rPr>
              <a:t>Considers Patient history, risks and context while producing differential diagnosis</a:t>
            </a:r>
          </a:p>
          <a:p>
            <a:pPr marL="542925" lvl="1" indent="-285750" fontAlgn="base">
              <a:lnSpc>
                <a:spcPct val="107000"/>
              </a:lnSpc>
              <a:spcAft>
                <a:spcPts val="600"/>
              </a:spcAft>
              <a:buFont typeface="Courier New" panose="02070309020205020404" pitchFamily="49" charset="0"/>
              <a:buChar char="o"/>
            </a:pPr>
            <a:r>
              <a:rPr lang="en-US" sz="1200" dirty="0">
                <a:solidFill>
                  <a:srgbClr val="231F20"/>
                </a:solidFill>
                <a:latin typeface="Segoe UI Light" panose="020B0502040204020203" pitchFamily="34" charset="0"/>
                <a:cs typeface="Segoe UI Light" panose="020B0502040204020203" pitchFamily="34" charset="0"/>
              </a:rPr>
              <a:t>Explainable AI that precisely lays out the path of diagnosis pathway.</a:t>
            </a:r>
            <a:endParaRPr lang="en-IN" sz="1200" dirty="0">
              <a:solidFill>
                <a:srgbClr val="231F20"/>
              </a:solidFill>
              <a:latin typeface="Segoe UI Light" panose="020B0502040204020203" pitchFamily="34" charset="0"/>
              <a:cs typeface="Segoe UI Light" panose="020B0502040204020203" pitchFamily="34" charset="0"/>
            </a:endParaRPr>
          </a:p>
          <a:p>
            <a:pPr marL="285750" indent="-285750">
              <a:lnSpc>
                <a:spcPct val="107000"/>
              </a:lnSpc>
              <a:spcAft>
                <a:spcPts val="600"/>
              </a:spcAft>
              <a:buFont typeface="Wingdings" panose="05000000000000000000" pitchFamily="2" charset="2"/>
              <a:buChar char="§"/>
            </a:pPr>
            <a:r>
              <a:rPr lang="en-US" sz="1600" dirty="0">
                <a:solidFill>
                  <a:srgbClr val="231F20"/>
                </a:solidFill>
                <a:latin typeface="Segoe UI Semilight" panose="020B0402040204020203" pitchFamily="34" charset="0"/>
                <a:cs typeface="Segoe UI Semilight" panose="020B0402040204020203" pitchFamily="34" charset="0"/>
              </a:rPr>
              <a:t>Reduced Diagnosis errors</a:t>
            </a:r>
            <a:endParaRPr lang="en-IN" sz="1600" dirty="0">
              <a:solidFill>
                <a:srgbClr val="231F20"/>
              </a:solidFill>
              <a:latin typeface="Segoe UI Semilight" panose="020B0402040204020203" pitchFamily="34" charset="0"/>
              <a:cs typeface="Segoe UI Semilight" panose="020B0402040204020203" pitchFamily="34" charset="0"/>
            </a:endParaRPr>
          </a:p>
          <a:p>
            <a:pPr marL="542925" lvl="1" indent="-285750" fontAlgn="base">
              <a:lnSpc>
                <a:spcPct val="107000"/>
              </a:lnSpc>
              <a:spcAft>
                <a:spcPts val="600"/>
              </a:spcAft>
              <a:buFont typeface="Courier New" panose="02070309020205020404" pitchFamily="49" charset="0"/>
              <a:buChar char="o"/>
            </a:pPr>
            <a:r>
              <a:rPr lang="en-US" sz="1200" dirty="0">
                <a:solidFill>
                  <a:srgbClr val="231F20"/>
                </a:solidFill>
                <a:latin typeface="Segoe UI Light" panose="020B0502040204020203" pitchFamily="34" charset="0"/>
                <a:cs typeface="Segoe UI Light" panose="020B0502040204020203" pitchFamily="34" charset="0"/>
              </a:rPr>
              <a:t>Exhaustive search that considers even rare diseases.</a:t>
            </a:r>
          </a:p>
          <a:p>
            <a:pPr marL="542925" lvl="1" indent="-285750" fontAlgn="base">
              <a:lnSpc>
                <a:spcPct val="107000"/>
              </a:lnSpc>
              <a:spcAft>
                <a:spcPts val="600"/>
              </a:spcAft>
              <a:buFont typeface="Courier New" panose="02070309020205020404" pitchFamily="49" charset="0"/>
              <a:buChar char="o"/>
            </a:pPr>
            <a:r>
              <a:rPr lang="en-US" sz="1200" dirty="0">
                <a:solidFill>
                  <a:srgbClr val="231F20"/>
                </a:solidFill>
                <a:latin typeface="Segoe UI Light" panose="020B0502040204020203" pitchFamily="34" charset="0"/>
                <a:cs typeface="Segoe UI Light" panose="020B0502040204020203" pitchFamily="34" charset="0"/>
              </a:rPr>
              <a:t>Clinical decision support. Acts like a second opinion for the physicians</a:t>
            </a:r>
            <a:endParaRPr lang="en-IN" sz="1200" dirty="0">
              <a:solidFill>
                <a:srgbClr val="231F20"/>
              </a:solidFill>
              <a:latin typeface="Segoe UI Light" panose="020B0502040204020203" pitchFamily="34" charset="0"/>
              <a:cs typeface="Segoe UI Light" panose="020B0502040204020203" pitchFamily="34" charset="0"/>
            </a:endParaRPr>
          </a:p>
        </p:txBody>
      </p:sp>
      <p:pic>
        <p:nvPicPr>
          <p:cNvPr id="1028" name="Picture 4" descr="Image result for patient icon">
            <a:extLst>
              <a:ext uri="{FF2B5EF4-FFF2-40B4-BE49-F238E27FC236}">
                <a16:creationId xmlns:a16="http://schemas.microsoft.com/office/drawing/2014/main" id="{4B5921DC-2B16-48E9-969A-5B923EAC4B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20" t="8425" r="4641" b="7858"/>
          <a:stretch/>
        </p:blipFill>
        <p:spPr bwMode="auto">
          <a:xfrm>
            <a:off x="1254777" y="931140"/>
            <a:ext cx="1271098" cy="12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hape, circle&#10;&#10;Description automatically generated">
            <a:extLst>
              <a:ext uri="{FF2B5EF4-FFF2-40B4-BE49-F238E27FC236}">
                <a16:creationId xmlns:a16="http://schemas.microsoft.com/office/drawing/2014/main" id="{82FB26C8-2FE8-4745-9F7E-B89CA0255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1843" y="931140"/>
            <a:ext cx="1001209" cy="1224000"/>
          </a:xfrm>
          <a:prstGeom prst="rect">
            <a:avLst/>
          </a:prstGeom>
        </p:spPr>
      </p:pic>
      <p:pic>
        <p:nvPicPr>
          <p:cNvPr id="8" name="Picture 7">
            <a:extLst>
              <a:ext uri="{FF2B5EF4-FFF2-40B4-BE49-F238E27FC236}">
                <a16:creationId xmlns:a16="http://schemas.microsoft.com/office/drawing/2014/main" id="{D8F21EFA-73AB-40ED-B8F6-5B7EB9234FE8}"/>
              </a:ext>
            </a:extLst>
          </p:cNvPr>
          <p:cNvPicPr>
            <a:picLocks noChangeAspect="1"/>
          </p:cNvPicPr>
          <p:nvPr/>
        </p:nvPicPr>
        <p:blipFill rotWithShape="1">
          <a:blip r:embed="rId5"/>
          <a:srcRect l="24170" t="15455" r="22281" b="15455"/>
          <a:stretch/>
        </p:blipFill>
        <p:spPr>
          <a:xfrm>
            <a:off x="9010832" y="476672"/>
            <a:ext cx="1728000" cy="1170509"/>
          </a:xfrm>
          <a:prstGeom prst="rect">
            <a:avLst/>
          </a:prstGeom>
        </p:spPr>
      </p:pic>
      <p:sp>
        <p:nvSpPr>
          <p:cNvPr id="12" name="TextBox 11">
            <a:extLst>
              <a:ext uri="{FF2B5EF4-FFF2-40B4-BE49-F238E27FC236}">
                <a16:creationId xmlns:a16="http://schemas.microsoft.com/office/drawing/2014/main" id="{DD5578C2-EB7D-464B-BAAB-CAE74FC94262}"/>
              </a:ext>
            </a:extLst>
          </p:cNvPr>
          <p:cNvSpPr txBox="1"/>
          <p:nvPr/>
        </p:nvSpPr>
        <p:spPr>
          <a:xfrm>
            <a:off x="90326" y="2656716"/>
            <a:ext cx="3600000" cy="2769989"/>
          </a:xfrm>
          <a:prstGeom prst="rect">
            <a:avLst/>
          </a:prstGeom>
          <a:noFill/>
        </p:spPr>
        <p:txBody>
          <a:bodyPr wrap="square">
            <a:spAutoFit/>
          </a:bodyPr>
          <a:lstStyle/>
          <a:p>
            <a:pPr marL="285750" lvl="0" indent="-285750">
              <a:buFont typeface="Wingdings" panose="05000000000000000000" pitchFamily="2" charset="2"/>
              <a:buChar char="§"/>
            </a:pPr>
            <a:r>
              <a:rPr lang="en-US" sz="1600" dirty="0">
                <a:solidFill>
                  <a:srgbClr val="231F20"/>
                </a:solidFill>
                <a:effectLst/>
                <a:latin typeface="Segoe UI Semilight" panose="020B0402040204020203" pitchFamily="34" charset="0"/>
                <a:ea typeface="Calibri" panose="020F0502020204030204" pitchFamily="34" charset="0"/>
                <a:cs typeface="Segoe UI Semilight" panose="020B0402040204020203" pitchFamily="34" charset="0"/>
              </a:rPr>
              <a:t>Reduced cost of Diagnosis</a:t>
            </a:r>
          </a:p>
          <a:p>
            <a:pPr marL="542925" lvl="1" indent="-285750" fontAlgn="base">
              <a:buFont typeface="Courier New" panose="02070309020205020404" pitchFamily="49" charset="0"/>
              <a:buChar char="o"/>
            </a:pPr>
            <a:r>
              <a:rPr lang="en-IN" sz="1200" dirty="0">
                <a:solidFill>
                  <a:srgbClr val="231F20"/>
                </a:solidFill>
                <a:latin typeface="Segoe UI Light" panose="020B0502040204020203" pitchFamily="34" charset="0"/>
                <a:cs typeface="Segoe UI Light" panose="020B0502040204020203" pitchFamily="34" charset="0"/>
              </a:rPr>
              <a:t>Minimize over and under-triage</a:t>
            </a:r>
          </a:p>
          <a:p>
            <a:pPr marL="542925" lvl="1" indent="-285750" fontAlgn="base">
              <a:buFont typeface="Courier New" panose="02070309020205020404" pitchFamily="49" charset="0"/>
              <a:buChar char="o"/>
            </a:pPr>
            <a:r>
              <a:rPr lang="en-IN" sz="1200" dirty="0">
                <a:solidFill>
                  <a:srgbClr val="231F20"/>
                </a:solidFill>
                <a:latin typeface="Segoe UI Light" panose="020B0502040204020203" pitchFamily="34" charset="0"/>
                <a:cs typeface="Segoe UI Light" panose="020B0502040204020203" pitchFamily="34" charset="0"/>
              </a:rPr>
              <a:t>Prevent unnecessary visits to Clinics, Diagnostic </a:t>
            </a:r>
            <a:r>
              <a:rPr lang="en-IN" sz="1200" dirty="0" err="1">
                <a:solidFill>
                  <a:srgbClr val="231F20"/>
                </a:solidFill>
                <a:latin typeface="Segoe UI Light" panose="020B0502040204020203" pitchFamily="34" charset="0"/>
                <a:cs typeface="Segoe UI Light" panose="020B0502040204020203" pitchFamily="34" charset="0"/>
              </a:rPr>
              <a:t>centers</a:t>
            </a:r>
            <a:r>
              <a:rPr lang="en-IN" sz="1200" dirty="0">
                <a:solidFill>
                  <a:srgbClr val="231F20"/>
                </a:solidFill>
                <a:latin typeface="Segoe UI Light" panose="020B0502040204020203" pitchFamily="34" charset="0"/>
                <a:cs typeface="Segoe UI Light" panose="020B0502040204020203" pitchFamily="34" charset="0"/>
              </a:rPr>
              <a:t> and hospitals. </a:t>
            </a:r>
          </a:p>
          <a:p>
            <a:pPr marL="285750" indent="-285750">
              <a:spcBef>
                <a:spcPts val="600"/>
              </a:spcBef>
              <a:buFont typeface="Wingdings" panose="05000000000000000000" pitchFamily="2" charset="2"/>
              <a:buChar char="§"/>
            </a:pPr>
            <a:r>
              <a:rPr lang="en-US" sz="1600" dirty="0">
                <a:solidFill>
                  <a:srgbClr val="231F20"/>
                </a:solidFill>
                <a:effectLst/>
                <a:latin typeface="Segoe UI Semilight" panose="020B0402040204020203" pitchFamily="34" charset="0"/>
                <a:ea typeface="Calibri" panose="020F0502020204030204" pitchFamily="34" charset="0"/>
                <a:cs typeface="Segoe UI Semilight" panose="020B0402040204020203" pitchFamily="34" charset="0"/>
              </a:rPr>
              <a:t>Most appropriate treatment </a:t>
            </a:r>
          </a:p>
          <a:p>
            <a:pPr marL="542925" lvl="1" indent="-285750" fontAlgn="base">
              <a:buFont typeface="Courier New" panose="02070309020205020404" pitchFamily="49" charset="0"/>
              <a:buChar char="o"/>
            </a:pPr>
            <a:r>
              <a:rPr lang="en-IN" sz="1200" dirty="0">
                <a:solidFill>
                  <a:srgbClr val="231F20"/>
                </a:solidFill>
                <a:latin typeface="Segoe UI Light" panose="020B0502040204020203" pitchFamily="34" charset="0"/>
                <a:cs typeface="Segoe UI Light" panose="020B0502040204020203" pitchFamily="34" charset="0"/>
              </a:rPr>
              <a:t>Access to medical interventions and treatment through teleconsultations</a:t>
            </a:r>
          </a:p>
          <a:p>
            <a:pPr marL="542925" lvl="1" indent="-285750" fontAlgn="base">
              <a:buFont typeface="Courier New" panose="02070309020205020404" pitchFamily="49" charset="0"/>
              <a:buChar char="o"/>
            </a:pPr>
            <a:r>
              <a:rPr lang="en-IN" sz="1200" dirty="0">
                <a:solidFill>
                  <a:srgbClr val="231F20"/>
                </a:solidFill>
                <a:latin typeface="Segoe UI Light" panose="020B0502040204020203" pitchFamily="34" charset="0"/>
                <a:cs typeface="Segoe UI Light" panose="020B0502040204020203" pitchFamily="34" charset="0"/>
              </a:rPr>
              <a:t>Connect to an accessible/appropriate medical provider</a:t>
            </a:r>
            <a:endParaRPr lang="en-US" sz="1200" dirty="0">
              <a:solidFill>
                <a:srgbClr val="231F20"/>
              </a:solidFill>
              <a:latin typeface="Segoe UI Light" panose="020B0502040204020203" pitchFamily="34" charset="0"/>
              <a:cs typeface="Segoe UI Light" panose="020B0502040204020203" pitchFamily="34" charset="0"/>
            </a:endParaRPr>
          </a:p>
          <a:p>
            <a:pPr marL="285750" indent="-285750">
              <a:spcBef>
                <a:spcPts val="600"/>
              </a:spcBef>
              <a:buFont typeface="Wingdings" panose="05000000000000000000" pitchFamily="2" charset="2"/>
              <a:buChar char="§"/>
            </a:pPr>
            <a:r>
              <a:rPr lang="en-US" sz="1600" dirty="0">
                <a:solidFill>
                  <a:srgbClr val="231F20"/>
                </a:solidFill>
                <a:latin typeface="Segoe UI Semilight" panose="020B0402040204020203" pitchFamily="34" charset="0"/>
                <a:cs typeface="Segoe UI Semilight" panose="020B0402040204020203" pitchFamily="34" charset="0"/>
              </a:rPr>
              <a:t>Immediate medical intervention, consultation or access to trusted or appropriate medical information</a:t>
            </a:r>
            <a:endParaRPr lang="en-IN" sz="1600" dirty="0">
              <a:solidFill>
                <a:srgbClr val="231F20"/>
              </a:solidFill>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7E4ECD9C-F6B2-4F86-B99E-38266E174098}"/>
              </a:ext>
            </a:extLst>
          </p:cNvPr>
          <p:cNvSpPr txBox="1"/>
          <p:nvPr/>
        </p:nvSpPr>
        <p:spPr>
          <a:xfrm>
            <a:off x="7454368" y="2060848"/>
            <a:ext cx="4472692" cy="1994200"/>
          </a:xfrm>
          <a:prstGeom prst="rect">
            <a:avLst/>
          </a:prstGeom>
          <a:noFill/>
        </p:spPr>
        <p:txBody>
          <a:bodyPr wrap="square">
            <a:spAutoFit/>
          </a:bodyPr>
          <a:lstStyle/>
          <a:p>
            <a:pPr marL="285750" indent="-285750">
              <a:lnSpc>
                <a:spcPct val="107000"/>
              </a:lnSpc>
              <a:spcAft>
                <a:spcPts val="600"/>
              </a:spcAft>
              <a:buFont typeface="Wingdings" panose="05000000000000000000" pitchFamily="2" charset="2"/>
              <a:buChar char="§"/>
            </a:pPr>
            <a:r>
              <a:rPr lang="en-US" sz="1600" dirty="0">
                <a:solidFill>
                  <a:srgbClr val="231F20"/>
                </a:solidFill>
                <a:latin typeface="Segoe UI Semilight" panose="020B0402040204020203" pitchFamily="34" charset="0"/>
                <a:cs typeface="Segoe UI Semilight" panose="020B0402040204020203" pitchFamily="34" charset="0"/>
              </a:rPr>
              <a:t>Increased specialist bandwidth. Knowledge available to a general physician instead of a specialist.</a:t>
            </a:r>
          </a:p>
          <a:p>
            <a:pPr marL="285750" indent="-285750">
              <a:lnSpc>
                <a:spcPct val="107000"/>
              </a:lnSpc>
              <a:spcAft>
                <a:spcPts val="600"/>
              </a:spcAft>
              <a:buFont typeface="Wingdings" panose="05000000000000000000" pitchFamily="2" charset="2"/>
              <a:buChar char="§"/>
            </a:pPr>
            <a:r>
              <a:rPr lang="en-IN" sz="1600" dirty="0">
                <a:solidFill>
                  <a:srgbClr val="231F20"/>
                </a:solidFill>
                <a:latin typeface="Segoe UI Semilight" panose="020B0402040204020203" pitchFamily="34" charset="0"/>
                <a:cs typeface="Segoe UI Semilight" panose="020B0402040204020203" pitchFamily="34" charset="0"/>
              </a:rPr>
              <a:t>Provide the most appropriate care for patients - self-treatment, teleconsultation, consult a doctor, or seek immediate medical treatment.</a:t>
            </a:r>
          </a:p>
        </p:txBody>
      </p:sp>
      <p:sp>
        <p:nvSpPr>
          <p:cNvPr id="15" name="TextBox 14">
            <a:extLst>
              <a:ext uri="{FF2B5EF4-FFF2-40B4-BE49-F238E27FC236}">
                <a16:creationId xmlns:a16="http://schemas.microsoft.com/office/drawing/2014/main" id="{363CEDBE-1055-40AB-9EA9-41020C8B4F66}"/>
              </a:ext>
            </a:extLst>
          </p:cNvPr>
          <p:cNvSpPr txBox="1"/>
          <p:nvPr/>
        </p:nvSpPr>
        <p:spPr>
          <a:xfrm>
            <a:off x="1051196" y="2198102"/>
            <a:ext cx="1678260"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75000"/>
                  </a:schemeClr>
                </a:solidFill>
                <a:effectLst/>
                <a:uLnTx/>
                <a:uFillTx/>
                <a:latin typeface="Segoe UI Semibold" panose="020B0702040204020203" pitchFamily="34" charset="0"/>
                <a:ea typeface="+mn-ea"/>
                <a:cs typeface="Segoe UI Semibold" panose="020B0702040204020203" pitchFamily="34" charset="0"/>
              </a:rPr>
              <a:t>Patients</a:t>
            </a:r>
          </a:p>
        </p:txBody>
      </p:sp>
      <p:sp>
        <p:nvSpPr>
          <p:cNvPr id="16" name="TextBox 15">
            <a:extLst>
              <a:ext uri="{FF2B5EF4-FFF2-40B4-BE49-F238E27FC236}">
                <a16:creationId xmlns:a16="http://schemas.microsoft.com/office/drawing/2014/main" id="{0DF44072-BCA6-4274-B5DD-5A6E97A20824}"/>
              </a:ext>
            </a:extLst>
          </p:cNvPr>
          <p:cNvSpPr txBox="1"/>
          <p:nvPr/>
        </p:nvSpPr>
        <p:spPr>
          <a:xfrm>
            <a:off x="4733317" y="2181061"/>
            <a:ext cx="1678260"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75000"/>
                  </a:schemeClr>
                </a:solidFill>
                <a:effectLst/>
                <a:uLnTx/>
                <a:uFillTx/>
                <a:latin typeface="Segoe UI Semibold" panose="020B0702040204020203" pitchFamily="34" charset="0"/>
                <a:ea typeface="+mn-ea"/>
                <a:cs typeface="Segoe UI Semibold" panose="020B0702040204020203" pitchFamily="34" charset="0"/>
              </a:rPr>
              <a:t>Physicians</a:t>
            </a:r>
          </a:p>
        </p:txBody>
      </p:sp>
      <p:sp>
        <p:nvSpPr>
          <p:cNvPr id="17" name="TextBox 16">
            <a:extLst>
              <a:ext uri="{FF2B5EF4-FFF2-40B4-BE49-F238E27FC236}">
                <a16:creationId xmlns:a16="http://schemas.microsoft.com/office/drawing/2014/main" id="{36C4F8BD-4146-40F4-AE67-E074B11D2374}"/>
              </a:ext>
            </a:extLst>
          </p:cNvPr>
          <p:cNvSpPr txBox="1"/>
          <p:nvPr/>
        </p:nvSpPr>
        <p:spPr>
          <a:xfrm>
            <a:off x="9035702" y="1673102"/>
            <a:ext cx="1678260"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75000"/>
                  </a:schemeClr>
                </a:solidFill>
                <a:effectLst/>
                <a:uLnTx/>
                <a:uFillTx/>
                <a:latin typeface="Segoe UI Semibold" panose="020B0702040204020203" pitchFamily="34" charset="0"/>
                <a:ea typeface="+mn-ea"/>
                <a:cs typeface="Segoe UI Semibold" panose="020B0702040204020203" pitchFamily="34" charset="0"/>
              </a:rPr>
              <a:t>Hospitals</a:t>
            </a:r>
          </a:p>
        </p:txBody>
      </p:sp>
      <p:sp>
        <p:nvSpPr>
          <p:cNvPr id="11" name="Rectangle: Rounded Corners 10">
            <a:extLst>
              <a:ext uri="{FF2B5EF4-FFF2-40B4-BE49-F238E27FC236}">
                <a16:creationId xmlns:a16="http://schemas.microsoft.com/office/drawing/2014/main" id="{FF3DC18F-103E-4CA5-AD17-DD9921530F16}"/>
              </a:ext>
            </a:extLst>
          </p:cNvPr>
          <p:cNvSpPr/>
          <p:nvPr/>
        </p:nvSpPr>
        <p:spPr>
          <a:xfrm>
            <a:off x="90126" y="835294"/>
            <a:ext cx="3600400" cy="5400600"/>
          </a:xfrm>
          <a:prstGeom prst="roundRect">
            <a:avLst>
              <a:gd name="adj" fmla="val 4762"/>
            </a:avLst>
          </a:prstGeom>
          <a:noFill/>
          <a:ln w="3175">
            <a:solidFill>
              <a:schemeClr val="bg1">
                <a:lumMod val="9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E97192BE-0FFE-45A7-A3F9-3C429E37CAE6}"/>
              </a:ext>
            </a:extLst>
          </p:cNvPr>
          <p:cNvSpPr/>
          <p:nvPr/>
        </p:nvSpPr>
        <p:spPr>
          <a:xfrm>
            <a:off x="3772247" y="835294"/>
            <a:ext cx="3600400" cy="5400600"/>
          </a:xfrm>
          <a:prstGeom prst="roundRect">
            <a:avLst>
              <a:gd name="adj" fmla="val 4762"/>
            </a:avLst>
          </a:prstGeom>
          <a:noFill/>
          <a:ln w="3175">
            <a:solidFill>
              <a:schemeClr val="bg1">
                <a:lumMod val="9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descr="Graphical user interface, text&#10;&#10;Description automatically generated with medium confidence">
            <a:extLst>
              <a:ext uri="{FF2B5EF4-FFF2-40B4-BE49-F238E27FC236}">
                <a16:creationId xmlns:a16="http://schemas.microsoft.com/office/drawing/2014/main" id="{DE795911-2C78-41F1-801B-32D6A30B42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8628" y="4130295"/>
            <a:ext cx="1620000" cy="1235678"/>
          </a:xfrm>
          <a:prstGeom prst="rect">
            <a:avLst/>
          </a:prstGeom>
        </p:spPr>
      </p:pic>
      <p:pic>
        <p:nvPicPr>
          <p:cNvPr id="33" name="Picture 32" descr="A picture containing icon&#10;&#10;Description automatically generated">
            <a:extLst>
              <a:ext uri="{FF2B5EF4-FFF2-40B4-BE49-F238E27FC236}">
                <a16:creationId xmlns:a16="http://schemas.microsoft.com/office/drawing/2014/main" id="{C4E944E0-7044-46A1-8630-22187F163B9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3207" t="1934" b="14646"/>
          <a:stretch/>
        </p:blipFill>
        <p:spPr>
          <a:xfrm>
            <a:off x="10140715" y="4166423"/>
            <a:ext cx="1055110" cy="1116000"/>
          </a:xfrm>
          <a:prstGeom prst="rect">
            <a:avLst/>
          </a:prstGeom>
        </p:spPr>
      </p:pic>
      <p:pic>
        <p:nvPicPr>
          <p:cNvPr id="35" name="Picture 34" descr="Icon&#10;&#10;Description automatically generated with low confidence">
            <a:extLst>
              <a:ext uri="{FF2B5EF4-FFF2-40B4-BE49-F238E27FC236}">
                <a16:creationId xmlns:a16="http://schemas.microsoft.com/office/drawing/2014/main" id="{E2C7CE98-3585-4D2E-9737-46723F9D2E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54628" y="5326132"/>
            <a:ext cx="1225413" cy="1404000"/>
          </a:xfrm>
          <a:prstGeom prst="rect">
            <a:avLst/>
          </a:prstGeom>
        </p:spPr>
      </p:pic>
      <p:pic>
        <p:nvPicPr>
          <p:cNvPr id="37" name="Picture 36" descr="Icon&#10;&#10;Description automatically generated">
            <a:extLst>
              <a:ext uri="{FF2B5EF4-FFF2-40B4-BE49-F238E27FC236}">
                <a16:creationId xmlns:a16="http://schemas.microsoft.com/office/drawing/2014/main" id="{6C7CA56B-33CC-4961-B31A-C75E934D8D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03965" y="5326132"/>
            <a:ext cx="1219994" cy="1260000"/>
          </a:xfrm>
          <a:prstGeom prst="rect">
            <a:avLst/>
          </a:prstGeom>
        </p:spPr>
      </p:pic>
      <p:sp>
        <p:nvSpPr>
          <p:cNvPr id="40" name="Rectangle: Rounded Corners 39">
            <a:extLst>
              <a:ext uri="{FF2B5EF4-FFF2-40B4-BE49-F238E27FC236}">
                <a16:creationId xmlns:a16="http://schemas.microsoft.com/office/drawing/2014/main" id="{0A4C6678-D166-4B5B-BD28-3F217870BE61}"/>
              </a:ext>
            </a:extLst>
          </p:cNvPr>
          <p:cNvSpPr/>
          <p:nvPr/>
        </p:nvSpPr>
        <p:spPr>
          <a:xfrm>
            <a:off x="7462477" y="404664"/>
            <a:ext cx="4636022" cy="6181468"/>
          </a:xfrm>
          <a:prstGeom prst="roundRect">
            <a:avLst>
              <a:gd name="adj" fmla="val 4762"/>
            </a:avLst>
          </a:prstGeom>
          <a:noFill/>
          <a:ln w="3175">
            <a:solidFill>
              <a:schemeClr val="bg1">
                <a:lumMod val="9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98687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01895F-D9B7-45A0-8705-17915AB663F1}"/>
              </a:ext>
            </a:extLst>
          </p:cNvPr>
          <p:cNvSpPr txBox="1">
            <a:spLocks/>
          </p:cNvSpPr>
          <p:nvPr/>
        </p:nvSpPr>
        <p:spPr>
          <a:xfrm>
            <a:off x="0" y="0"/>
            <a:ext cx="12188825" cy="715961"/>
          </a:xfrm>
          <a:prstGeom prst="rect">
            <a:avLst/>
          </a:prstGeom>
        </p:spPr>
        <p:txBody>
          <a:bodyPr>
            <a:normAutofit/>
          </a:bodyPr>
          <a:lstStyle>
            <a:lvl1pPr algn="l" defTabSz="1218479" rtl="0" eaLnBrk="1" latinLnBrk="0" hangingPunct="1">
              <a:spcBef>
                <a:spcPct val="0"/>
              </a:spcBef>
              <a:buNone/>
              <a:defRPr sz="31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pPr algn="ctr"/>
            <a:r>
              <a:rPr lang="en-US" sz="3200" dirty="0"/>
              <a:t>Diagnosis </a:t>
            </a:r>
            <a:r>
              <a:rPr lang="en-US" sz="2400" dirty="0">
                <a:latin typeface="Segoe UI Light" panose="020B0502040204020203" pitchFamily="34" charset="0"/>
                <a:cs typeface="Segoe UI Light" panose="020B0502040204020203" pitchFamily="34" charset="0"/>
              </a:rPr>
              <a:t>to</a:t>
            </a:r>
            <a:r>
              <a:rPr lang="en-US" sz="3200" dirty="0"/>
              <a:t> Treatment</a:t>
            </a:r>
          </a:p>
        </p:txBody>
      </p:sp>
      <p:pic>
        <p:nvPicPr>
          <p:cNvPr id="7" name="Picture 6">
            <a:extLst>
              <a:ext uri="{FF2B5EF4-FFF2-40B4-BE49-F238E27FC236}">
                <a16:creationId xmlns:a16="http://schemas.microsoft.com/office/drawing/2014/main" id="{469A63D9-BF46-41EC-B0CC-7EC717A1EDB9}"/>
              </a:ext>
            </a:extLst>
          </p:cNvPr>
          <p:cNvPicPr>
            <a:picLocks noChangeAspect="1"/>
          </p:cNvPicPr>
          <p:nvPr/>
        </p:nvPicPr>
        <p:blipFill>
          <a:blip r:embed="rId2"/>
          <a:stretch>
            <a:fillRect/>
          </a:stretch>
        </p:blipFill>
        <p:spPr>
          <a:xfrm>
            <a:off x="443267" y="765352"/>
            <a:ext cx="11302290" cy="5832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4507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01895F-D9B7-45A0-8705-17915AB663F1}"/>
              </a:ext>
            </a:extLst>
          </p:cNvPr>
          <p:cNvSpPr txBox="1">
            <a:spLocks/>
          </p:cNvSpPr>
          <p:nvPr/>
        </p:nvSpPr>
        <p:spPr>
          <a:xfrm>
            <a:off x="0" y="0"/>
            <a:ext cx="12188825" cy="715961"/>
          </a:xfrm>
          <a:prstGeom prst="rect">
            <a:avLst/>
          </a:prstGeom>
        </p:spPr>
        <p:txBody>
          <a:bodyPr>
            <a:normAutofit/>
          </a:bodyPr>
          <a:lstStyle>
            <a:lvl1pPr algn="l" defTabSz="1218479" rtl="0" eaLnBrk="1" latinLnBrk="0" hangingPunct="1">
              <a:spcBef>
                <a:spcPct val="0"/>
              </a:spcBef>
              <a:buNone/>
              <a:defRPr sz="31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pPr algn="ctr"/>
            <a:r>
              <a:rPr lang="en-US" sz="3200" dirty="0"/>
              <a:t>Bot Sophistication</a:t>
            </a:r>
          </a:p>
        </p:txBody>
      </p:sp>
      <p:pic>
        <p:nvPicPr>
          <p:cNvPr id="5" name="Picture 4">
            <a:extLst>
              <a:ext uri="{FF2B5EF4-FFF2-40B4-BE49-F238E27FC236}">
                <a16:creationId xmlns:a16="http://schemas.microsoft.com/office/drawing/2014/main" id="{79BDAAD4-9DFB-48C7-ABC6-6C8CAF1EA3A3}"/>
              </a:ext>
            </a:extLst>
          </p:cNvPr>
          <p:cNvPicPr>
            <a:picLocks noChangeAspect="1"/>
          </p:cNvPicPr>
          <p:nvPr/>
        </p:nvPicPr>
        <p:blipFill>
          <a:blip r:embed="rId2"/>
          <a:stretch>
            <a:fillRect/>
          </a:stretch>
        </p:blipFill>
        <p:spPr>
          <a:xfrm>
            <a:off x="244412" y="1653545"/>
            <a:ext cx="11700000" cy="3408498"/>
          </a:xfrm>
          <a:prstGeom prst="rect">
            <a:avLst/>
          </a:prstGeom>
        </p:spPr>
      </p:pic>
    </p:spTree>
    <p:extLst>
      <p:ext uri="{BB962C8B-B14F-4D97-AF65-F5344CB8AC3E}">
        <p14:creationId xmlns:p14="http://schemas.microsoft.com/office/powerpoint/2010/main" val="382787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1925-58F2-4892-8404-86C7B4B7F761}"/>
              </a:ext>
            </a:extLst>
          </p:cNvPr>
          <p:cNvSpPr txBox="1">
            <a:spLocks/>
          </p:cNvSpPr>
          <p:nvPr/>
        </p:nvSpPr>
        <p:spPr>
          <a:xfrm>
            <a:off x="0" y="0"/>
            <a:ext cx="12188825" cy="715961"/>
          </a:xfrm>
          <a:prstGeom prst="rect">
            <a:avLst/>
          </a:prstGeom>
        </p:spPr>
        <p:txBody>
          <a:bodyPr>
            <a:normAutofit/>
          </a:bodyPr>
          <a:lstStyle>
            <a:lvl1pPr algn="l" defTabSz="1218479" rtl="0" eaLnBrk="1" latinLnBrk="0" hangingPunct="1">
              <a:spcBef>
                <a:spcPct val="0"/>
              </a:spcBef>
              <a:buNone/>
              <a:defRPr sz="3198" kern="1200">
                <a:solidFill>
                  <a:schemeClr val="accent1">
                    <a:lumMod val="75000"/>
                  </a:schemeClr>
                </a:solidFill>
                <a:latin typeface="Segoe UI Semibold" panose="020B0702040204020203" pitchFamily="34" charset="0"/>
                <a:ea typeface="+mj-ea"/>
                <a:cs typeface="Segoe UI Semibold" panose="020B0702040204020203" pitchFamily="34" charset="0"/>
              </a:defRPr>
            </a:lvl1pPr>
          </a:lstStyle>
          <a:p>
            <a:pPr algn="ctr"/>
            <a:r>
              <a:rPr lang="en-US" sz="3200" dirty="0"/>
              <a:t>Ensemble of bots Architecture</a:t>
            </a:r>
          </a:p>
        </p:txBody>
      </p:sp>
      <p:sp>
        <p:nvSpPr>
          <p:cNvPr id="3" name="Rectangle 2">
            <a:extLst>
              <a:ext uri="{FF2B5EF4-FFF2-40B4-BE49-F238E27FC236}">
                <a16:creationId xmlns:a16="http://schemas.microsoft.com/office/drawing/2014/main" id="{66DC58F5-9463-43D0-BC11-59CAE0921B93}"/>
              </a:ext>
            </a:extLst>
          </p:cNvPr>
          <p:cNvSpPr/>
          <p:nvPr/>
        </p:nvSpPr>
        <p:spPr>
          <a:xfrm>
            <a:off x="2674032" y="1268760"/>
            <a:ext cx="684076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User Input</a:t>
            </a:r>
          </a:p>
        </p:txBody>
      </p:sp>
      <p:grpSp>
        <p:nvGrpSpPr>
          <p:cNvPr id="9" name="Group 8">
            <a:extLst>
              <a:ext uri="{FF2B5EF4-FFF2-40B4-BE49-F238E27FC236}">
                <a16:creationId xmlns:a16="http://schemas.microsoft.com/office/drawing/2014/main" id="{FB48B551-EE5D-499A-9CF8-7B9189BD287B}"/>
              </a:ext>
            </a:extLst>
          </p:cNvPr>
          <p:cNvGrpSpPr/>
          <p:nvPr/>
        </p:nvGrpSpPr>
        <p:grpSpPr>
          <a:xfrm>
            <a:off x="1998220" y="3809935"/>
            <a:ext cx="8192381" cy="771194"/>
            <a:chOff x="1977995" y="3284984"/>
            <a:chExt cx="8192381" cy="771194"/>
          </a:xfrm>
        </p:grpSpPr>
        <p:sp>
          <p:nvSpPr>
            <p:cNvPr id="4" name="Rectangle 3">
              <a:extLst>
                <a:ext uri="{FF2B5EF4-FFF2-40B4-BE49-F238E27FC236}">
                  <a16:creationId xmlns:a16="http://schemas.microsoft.com/office/drawing/2014/main" id="{38D6B2C5-6193-45E1-83FE-4FF13F6F92AA}"/>
                </a:ext>
              </a:extLst>
            </p:cNvPr>
            <p:cNvSpPr/>
            <p:nvPr/>
          </p:nvSpPr>
          <p:spPr>
            <a:xfrm>
              <a:off x="1977995" y="3284984"/>
              <a:ext cx="1051628" cy="771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Retrieval bot</a:t>
              </a:r>
            </a:p>
            <a:p>
              <a:pPr algn="ctr"/>
              <a:r>
                <a:rPr lang="en-IN" sz="1200" dirty="0">
                  <a:solidFill>
                    <a:schemeClr val="tx1"/>
                  </a:solidFill>
                </a:rPr>
                <a:t>(NLP)</a:t>
              </a:r>
            </a:p>
          </p:txBody>
        </p:sp>
        <p:sp>
          <p:nvSpPr>
            <p:cNvPr id="5" name="Rectangle 4">
              <a:extLst>
                <a:ext uri="{FF2B5EF4-FFF2-40B4-BE49-F238E27FC236}">
                  <a16:creationId xmlns:a16="http://schemas.microsoft.com/office/drawing/2014/main" id="{EE71FBA0-FC97-4BBA-9836-D691FE2FE26E}"/>
                </a:ext>
              </a:extLst>
            </p:cNvPr>
            <p:cNvSpPr/>
            <p:nvPr/>
          </p:nvSpPr>
          <p:spPr>
            <a:xfrm>
              <a:off x="3763183" y="3284984"/>
              <a:ext cx="1051628" cy="771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Decision Tree Based bot</a:t>
              </a:r>
            </a:p>
          </p:txBody>
        </p:sp>
        <p:sp>
          <p:nvSpPr>
            <p:cNvPr id="6" name="Rectangle 5">
              <a:extLst>
                <a:ext uri="{FF2B5EF4-FFF2-40B4-BE49-F238E27FC236}">
                  <a16:creationId xmlns:a16="http://schemas.microsoft.com/office/drawing/2014/main" id="{302B4603-D6D9-4D66-B864-80C95E869467}"/>
                </a:ext>
              </a:extLst>
            </p:cNvPr>
            <p:cNvSpPr/>
            <p:nvPr/>
          </p:nvSpPr>
          <p:spPr>
            <a:xfrm>
              <a:off x="5548371" y="3284984"/>
              <a:ext cx="1051628" cy="771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Bayesian Belief Network</a:t>
              </a:r>
            </a:p>
          </p:txBody>
        </p:sp>
        <p:sp>
          <p:nvSpPr>
            <p:cNvPr id="7" name="Rectangle 6">
              <a:extLst>
                <a:ext uri="{FF2B5EF4-FFF2-40B4-BE49-F238E27FC236}">
                  <a16:creationId xmlns:a16="http://schemas.microsoft.com/office/drawing/2014/main" id="{60853E6F-E373-4D7B-BB81-0AB85F5430F4}"/>
                </a:ext>
              </a:extLst>
            </p:cNvPr>
            <p:cNvSpPr/>
            <p:nvPr/>
          </p:nvSpPr>
          <p:spPr>
            <a:xfrm>
              <a:off x="7333559" y="3284984"/>
              <a:ext cx="1051628" cy="771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API called</a:t>
              </a:r>
            </a:p>
          </p:txBody>
        </p:sp>
        <p:sp>
          <p:nvSpPr>
            <p:cNvPr id="8" name="Rectangle 7">
              <a:extLst>
                <a:ext uri="{FF2B5EF4-FFF2-40B4-BE49-F238E27FC236}">
                  <a16:creationId xmlns:a16="http://schemas.microsoft.com/office/drawing/2014/main" id="{D7DC9A72-0BB0-48E4-BBC9-93E8B5E253F1}"/>
                </a:ext>
              </a:extLst>
            </p:cNvPr>
            <p:cNvSpPr/>
            <p:nvPr/>
          </p:nvSpPr>
          <p:spPr>
            <a:xfrm>
              <a:off x="9118748" y="3284984"/>
              <a:ext cx="1051628" cy="7711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Expert System</a:t>
              </a:r>
            </a:p>
          </p:txBody>
        </p:sp>
      </p:grpSp>
      <p:sp>
        <p:nvSpPr>
          <p:cNvPr id="10" name="Rectangle 9">
            <a:extLst>
              <a:ext uri="{FF2B5EF4-FFF2-40B4-BE49-F238E27FC236}">
                <a16:creationId xmlns:a16="http://schemas.microsoft.com/office/drawing/2014/main" id="{76F24A9B-F066-48CD-99F9-BCAC44FE4F77}"/>
              </a:ext>
            </a:extLst>
          </p:cNvPr>
          <p:cNvSpPr/>
          <p:nvPr/>
        </p:nvSpPr>
        <p:spPr>
          <a:xfrm>
            <a:off x="2674031" y="2307840"/>
            <a:ext cx="684076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Classifier</a:t>
            </a:r>
          </a:p>
        </p:txBody>
      </p:sp>
      <p:cxnSp>
        <p:nvCxnSpPr>
          <p:cNvPr id="12" name="Straight Arrow Connector 11">
            <a:extLst>
              <a:ext uri="{FF2B5EF4-FFF2-40B4-BE49-F238E27FC236}">
                <a16:creationId xmlns:a16="http://schemas.microsoft.com/office/drawing/2014/main" id="{C26144E7-A142-402A-8818-8E81A25BBF40}"/>
              </a:ext>
            </a:extLst>
          </p:cNvPr>
          <p:cNvCxnSpPr>
            <a:stCxn id="3" idx="2"/>
            <a:endCxn id="10" idx="0"/>
          </p:cNvCxnSpPr>
          <p:nvPr/>
        </p:nvCxnSpPr>
        <p:spPr>
          <a:xfrm flipH="1">
            <a:off x="6094411" y="1844824"/>
            <a:ext cx="1" cy="463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F19F69-6B95-4488-AE89-14D682650EAB}"/>
              </a:ext>
            </a:extLst>
          </p:cNvPr>
          <p:cNvCxnSpPr>
            <a:cxnSpLocks/>
            <a:stCxn id="10" idx="2"/>
          </p:cNvCxnSpPr>
          <p:nvPr/>
        </p:nvCxnSpPr>
        <p:spPr>
          <a:xfrm>
            <a:off x="6094411" y="2883904"/>
            <a:ext cx="0" cy="463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CC5B64-83FB-49A1-93CC-950D37F6665F}"/>
              </a:ext>
            </a:extLst>
          </p:cNvPr>
          <p:cNvCxnSpPr/>
          <p:nvPr/>
        </p:nvCxnSpPr>
        <p:spPr>
          <a:xfrm>
            <a:off x="2524034" y="3346920"/>
            <a:ext cx="71407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FC3FA3-EFB7-439F-908D-DED2E7E50E61}"/>
              </a:ext>
            </a:extLst>
          </p:cNvPr>
          <p:cNvCxnSpPr>
            <a:cxnSpLocks/>
            <a:endCxn id="4" idx="0"/>
          </p:cNvCxnSpPr>
          <p:nvPr/>
        </p:nvCxnSpPr>
        <p:spPr>
          <a:xfrm>
            <a:off x="2524034" y="3346920"/>
            <a:ext cx="0" cy="46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D0D4284-A388-4705-9F4F-8B64D3EF6BF4}"/>
              </a:ext>
            </a:extLst>
          </p:cNvPr>
          <p:cNvCxnSpPr>
            <a:cxnSpLocks/>
            <a:endCxn id="8" idx="0"/>
          </p:cNvCxnSpPr>
          <p:nvPr/>
        </p:nvCxnSpPr>
        <p:spPr>
          <a:xfrm>
            <a:off x="9664787" y="3346920"/>
            <a:ext cx="0" cy="46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E1A64A-572F-46F1-A332-DFB0C785F80B}"/>
              </a:ext>
            </a:extLst>
          </p:cNvPr>
          <p:cNvCxnSpPr>
            <a:cxnSpLocks/>
            <a:endCxn id="6" idx="0"/>
          </p:cNvCxnSpPr>
          <p:nvPr/>
        </p:nvCxnSpPr>
        <p:spPr>
          <a:xfrm>
            <a:off x="6094410" y="3346920"/>
            <a:ext cx="0" cy="46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B8A1B3-A178-4B62-9602-A8074F7F6C6A}"/>
              </a:ext>
            </a:extLst>
          </p:cNvPr>
          <p:cNvCxnSpPr>
            <a:cxnSpLocks/>
            <a:endCxn id="5" idx="0"/>
          </p:cNvCxnSpPr>
          <p:nvPr/>
        </p:nvCxnSpPr>
        <p:spPr>
          <a:xfrm>
            <a:off x="4309222" y="3346920"/>
            <a:ext cx="0" cy="46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0CB9CD-D92D-4F75-BDD9-6BD2843EBA3C}"/>
              </a:ext>
            </a:extLst>
          </p:cNvPr>
          <p:cNvCxnSpPr>
            <a:cxnSpLocks/>
            <a:endCxn id="7" idx="0"/>
          </p:cNvCxnSpPr>
          <p:nvPr/>
        </p:nvCxnSpPr>
        <p:spPr>
          <a:xfrm>
            <a:off x="7879598" y="3346920"/>
            <a:ext cx="0" cy="46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FB5240-2ED0-44D5-A552-6AF1AC011C82}"/>
              </a:ext>
            </a:extLst>
          </p:cNvPr>
          <p:cNvCxnSpPr>
            <a:cxnSpLocks/>
          </p:cNvCxnSpPr>
          <p:nvPr/>
        </p:nvCxnSpPr>
        <p:spPr>
          <a:xfrm>
            <a:off x="2524034" y="4581129"/>
            <a:ext cx="0" cy="46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0A50671-38CA-41C8-BF1B-89D7E21C9BBC}"/>
              </a:ext>
            </a:extLst>
          </p:cNvPr>
          <p:cNvCxnSpPr>
            <a:cxnSpLocks/>
          </p:cNvCxnSpPr>
          <p:nvPr/>
        </p:nvCxnSpPr>
        <p:spPr>
          <a:xfrm>
            <a:off x="4289109" y="4581129"/>
            <a:ext cx="0" cy="46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6B6C922-3C65-4909-BE1F-88DDEDE635C4}"/>
              </a:ext>
            </a:extLst>
          </p:cNvPr>
          <p:cNvCxnSpPr>
            <a:cxnSpLocks/>
          </p:cNvCxnSpPr>
          <p:nvPr/>
        </p:nvCxnSpPr>
        <p:spPr>
          <a:xfrm>
            <a:off x="6094410" y="4581128"/>
            <a:ext cx="0" cy="46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BEFD9BB-46B5-4EAF-8B65-4FBBCB2EEA60}"/>
              </a:ext>
            </a:extLst>
          </p:cNvPr>
          <p:cNvCxnSpPr>
            <a:cxnSpLocks/>
          </p:cNvCxnSpPr>
          <p:nvPr/>
        </p:nvCxnSpPr>
        <p:spPr>
          <a:xfrm>
            <a:off x="7879598" y="4581128"/>
            <a:ext cx="0" cy="46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FF7F7E-E1FE-41F4-885D-AEDE252504C7}"/>
              </a:ext>
            </a:extLst>
          </p:cNvPr>
          <p:cNvCxnSpPr>
            <a:cxnSpLocks/>
          </p:cNvCxnSpPr>
          <p:nvPr/>
        </p:nvCxnSpPr>
        <p:spPr>
          <a:xfrm>
            <a:off x="9664787" y="4581128"/>
            <a:ext cx="0" cy="46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9EC2472-AEBC-40E1-8901-921CAD492204}"/>
              </a:ext>
            </a:extLst>
          </p:cNvPr>
          <p:cNvSpPr/>
          <p:nvPr/>
        </p:nvSpPr>
        <p:spPr>
          <a:xfrm>
            <a:off x="2277995" y="5036636"/>
            <a:ext cx="763283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(Response)</a:t>
            </a:r>
          </a:p>
        </p:txBody>
      </p:sp>
    </p:spTree>
    <p:extLst>
      <p:ext uri="{BB962C8B-B14F-4D97-AF65-F5344CB8AC3E}">
        <p14:creationId xmlns:p14="http://schemas.microsoft.com/office/powerpoint/2010/main" val="2741061685"/>
      </p:ext>
    </p:extLst>
  </p:cSld>
  <p:clrMapOvr>
    <a:masterClrMapping/>
  </p:clrMapOvr>
</p:sld>
</file>

<file path=ppt/theme/theme1.xml><?xml version="1.0" encoding="utf-8"?>
<a:theme xmlns:a="http://schemas.openxmlformats.org/drawingml/2006/main" name="8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13124</TotalTime>
  <Words>1435</Words>
  <Application>Microsoft Office PowerPoint</Application>
  <PresentationFormat>Custom</PresentationFormat>
  <Paragraphs>194</Paragraphs>
  <Slides>17</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Arial</vt:lpstr>
      <vt:lpstr>Arial Nova Cond Light</vt:lpstr>
      <vt:lpstr>Arial Nova Light</vt:lpstr>
      <vt:lpstr>Book Antiqua</vt:lpstr>
      <vt:lpstr>Calibri</vt:lpstr>
      <vt:lpstr>Courier New</vt:lpstr>
      <vt:lpstr>Georgia</vt:lpstr>
      <vt:lpstr>Georgia Pro Cond Light</vt:lpstr>
      <vt:lpstr>Segoe UI</vt:lpstr>
      <vt:lpstr>Segoe UI Light</vt:lpstr>
      <vt:lpstr>Segoe UI Semibold</vt:lpstr>
      <vt:lpstr>Segoe UI Semilight</vt:lpstr>
      <vt:lpstr>Times New Roman</vt:lpstr>
      <vt:lpstr>Wingdings</vt:lpstr>
      <vt:lpstr>8_Office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Medicine: Older Paradigms</vt:lpstr>
      <vt:lpstr>Personalized Medicine</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SRESHTA RUSHYA PUTCHALA</cp:lastModifiedBy>
  <cp:revision>534</cp:revision>
  <dcterms:created xsi:type="dcterms:W3CDTF">2013-09-12T13:05:01Z</dcterms:created>
  <dcterms:modified xsi:type="dcterms:W3CDTF">2021-05-20T09:26:42Z</dcterms:modified>
</cp:coreProperties>
</file>